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4" r:id="rId1"/>
    <p:sldMasterId id="2147483695" r:id="rId2"/>
    <p:sldMasterId id="2147483696" r:id="rId3"/>
  </p:sldMasterIdLst>
  <p:notesMasterIdLst>
    <p:notesMasterId r:id="rId33"/>
  </p:notesMasterIdLst>
  <p:sldIdLst>
    <p:sldId id="256" r:id="rId4"/>
    <p:sldId id="257" r:id="rId5"/>
    <p:sldId id="258" r:id="rId6"/>
    <p:sldId id="259" r:id="rId7"/>
    <p:sldId id="260" r:id="rId8"/>
    <p:sldId id="283" r:id="rId9"/>
    <p:sldId id="261" r:id="rId10"/>
    <p:sldId id="262" r:id="rId11"/>
    <p:sldId id="265" r:id="rId12"/>
    <p:sldId id="266" r:id="rId13"/>
    <p:sldId id="267" r:id="rId14"/>
    <p:sldId id="268" r:id="rId15"/>
    <p:sldId id="269" r:id="rId16"/>
    <p:sldId id="270" r:id="rId17"/>
    <p:sldId id="284" r:id="rId18"/>
    <p:sldId id="275" r:id="rId19"/>
    <p:sldId id="276" r:id="rId20"/>
    <p:sldId id="277" r:id="rId21"/>
    <p:sldId id="278" r:id="rId22"/>
    <p:sldId id="279" r:id="rId23"/>
    <p:sldId id="264" r:id="rId24"/>
    <p:sldId id="281" r:id="rId25"/>
    <p:sldId id="282" r:id="rId26"/>
    <p:sldId id="263" r:id="rId27"/>
    <p:sldId id="272" r:id="rId28"/>
    <p:sldId id="271" r:id="rId29"/>
    <p:sldId id="273" r:id="rId30"/>
    <p:sldId id="274" r:id="rId31"/>
    <p:sldId id="280"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3138"/>
    <a:srgbClr val="AFB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4648"/>
  </p:normalViewPr>
  <p:slideViewPr>
    <p:cSldViewPr snapToGrid="0">
      <p:cViewPr>
        <p:scale>
          <a:sx n="108" d="100"/>
          <a:sy n="108" d="100"/>
        </p:scale>
        <p:origin x="560"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a2b912cdd_0_5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ca2b912cdd_0_5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Hi my name is </a:t>
            </a:r>
            <a:r>
              <a:rPr lang="en-US" b="0" dirty="0" err="1"/>
              <a:t>Wenxin</a:t>
            </a:r>
            <a:r>
              <a:rPr lang="en-US" b="0" dirty="0"/>
              <a:t> Jiang from Purdue University</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Today I will present our MSR paper:</a:t>
            </a:r>
            <a:r>
              <a:rPr lang="en-US" b="1" dirty="0"/>
              <a:t> “</a:t>
            </a:r>
            <a:r>
              <a:rPr lang="en-US" b="1" dirty="0" err="1"/>
              <a:t>PeaTMOSS</a:t>
            </a:r>
            <a:r>
              <a:rPr lang="en-US" b="1" dirty="0"/>
              <a:t>: A Dataset and Initial Analysis of Pre-Trained Models in Open-Source Software”.</a:t>
            </a:r>
          </a:p>
          <a:p>
            <a:pPr marL="0" lvl="0" indent="0" algn="l" rtl="0">
              <a:spcBef>
                <a:spcPts val="0"/>
              </a:spcBef>
              <a:spcAft>
                <a:spcPts val="0"/>
              </a:spcAft>
              <a:buClr>
                <a:schemeClr val="dk1"/>
              </a:buClr>
              <a:buSzPts val="1400"/>
              <a:buFont typeface="Arial"/>
              <a:buNone/>
            </a:pPr>
            <a:endParaRPr lang="en-US" b="1" dirty="0"/>
          </a:p>
          <a:p>
            <a:pPr marL="0" lvl="0" indent="0" algn="l" rtl="0">
              <a:spcBef>
                <a:spcPts val="0"/>
              </a:spcBef>
              <a:spcAft>
                <a:spcPts val="0"/>
              </a:spcAft>
              <a:buClr>
                <a:schemeClr val="dk1"/>
              </a:buClr>
              <a:buSzPts val="1400"/>
              <a:buFont typeface="Arial"/>
              <a:buNone/>
            </a:pPr>
            <a:r>
              <a:rPr lang="en-US" b="0" dirty="0"/>
              <a:t>Our collaborators are from Loyola University Chicago, and Queen’s University.</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Our work is supported by NSF, Google, Cisco, Argonne National Lab and NSERC</a:t>
            </a:r>
          </a:p>
        </p:txBody>
      </p:sp>
      <p:sp>
        <p:nvSpPr>
          <p:cNvPr id="306" name="Google Shape;306;g2ca2b912cdd_0_5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6e41c06d9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6e41c06d9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e41c06d9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6e41c06d9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overview of our database schema.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understand that this is hard to read… Let me give you more details.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e725665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6e725665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6e725665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6e725665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detailed information of PRs, issues, commits. For example, for each PR, our database include all text data, timeline, file changes, etc.</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e725665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e725665f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Depending on the model card, not all these information are present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 a standardized schema so all the data are </a:t>
            </a:r>
            <a:r>
              <a:rPr lang="en-US" dirty="0" err="1"/>
              <a:t>queryable</a:t>
            </a:r>
            <a:r>
              <a:rPr lang="en-US" dirty="0"/>
              <a:t> for further analysis.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Figure 11 tracks the median model size (i.e., parameter count) by different domain. There is a marked increase in the median size of NLP and multimodal PTMs, especially noticeable after March 2023. Meanwhile, the median parameter count for Audio and CV models has remained relatively stable.</a:t>
            </a:r>
            <a:endParaRPr dirty="0"/>
          </a:p>
        </p:txBody>
      </p:sp>
    </p:spTree>
    <p:extLst>
      <p:ext uri="{BB962C8B-B14F-4D97-AF65-F5344CB8AC3E}">
        <p14:creationId xmlns:p14="http://schemas.microsoft.com/office/powerpoint/2010/main" val="128638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6e41c06d9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6e41c06d9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AutoNum type="arabicPeriod"/>
            </a:pPr>
            <a:r>
              <a:rPr lang="en" sz="2000" b="1">
                <a:solidFill>
                  <a:srgbClr val="262626"/>
                </a:solidFill>
                <a:latin typeface="Calibri"/>
                <a:ea typeface="Calibri"/>
                <a:cs typeface="Calibri"/>
                <a:sym typeface="Calibri"/>
              </a:rPr>
              <a:t>Source</a:t>
            </a:r>
            <a:r>
              <a:rPr lang="en" sz="2000">
                <a:solidFill>
                  <a:srgbClr val="262626"/>
                </a:solidFill>
                <a:latin typeface="Calibri"/>
                <a:ea typeface="Calibri"/>
                <a:cs typeface="Calibri"/>
                <a:sym typeface="Calibri"/>
              </a:rPr>
              <a:t>: Linux Foundation’s OSS license compatibility table</a:t>
            </a:r>
            <a:endParaRPr sz="200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a:solidFill>
                  <a:srgbClr val="4A86E8"/>
                </a:solidFill>
                <a:latin typeface="Calibri"/>
                <a:ea typeface="Calibri"/>
                <a:cs typeface="Calibri"/>
                <a:sym typeface="Calibri"/>
              </a:rPr>
              <a:t>Blue</a:t>
            </a:r>
            <a:r>
              <a:rPr lang="en" sz="2000">
                <a:solidFill>
                  <a:srgbClr val="262626"/>
                </a:solidFill>
                <a:latin typeface="Calibri"/>
                <a:ea typeface="Calibri"/>
                <a:cs typeface="Calibri"/>
                <a:sym typeface="Calibri"/>
              </a:rPr>
              <a:t>: compatible</a:t>
            </a:r>
            <a:endParaRPr sz="200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a:solidFill>
                  <a:srgbClr val="FF0000"/>
                </a:solidFill>
                <a:latin typeface="Calibri"/>
                <a:ea typeface="Calibri"/>
                <a:cs typeface="Calibri"/>
                <a:sym typeface="Calibri"/>
              </a:rPr>
              <a:t>Red</a:t>
            </a:r>
            <a:r>
              <a:rPr lang="en" sz="2000">
                <a:solidFill>
                  <a:srgbClr val="262626"/>
                </a:solidFill>
                <a:latin typeface="Calibri"/>
                <a:ea typeface="Calibri"/>
                <a:cs typeface="Calibri"/>
                <a:sym typeface="Calibri"/>
              </a:rPr>
              <a:t>: incompatible</a:t>
            </a:r>
            <a:endParaRPr sz="200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a:solidFill>
                  <a:srgbClr val="777777"/>
                </a:solidFill>
                <a:latin typeface="Calibri"/>
                <a:ea typeface="Calibri"/>
                <a:cs typeface="Calibri"/>
                <a:sym typeface="Calibri"/>
              </a:rPr>
              <a:t>Grey</a:t>
            </a:r>
            <a:r>
              <a:rPr lang="en" sz="2000">
                <a:solidFill>
                  <a:srgbClr val="262626"/>
                </a:solidFill>
                <a:latin typeface="Calibri"/>
                <a:ea typeface="Calibri"/>
                <a:cs typeface="Calibri"/>
                <a:sym typeface="Calibri"/>
              </a:rPr>
              <a:t>: not included in Linux table</a:t>
            </a:r>
            <a:endParaRPr sz="200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a:solidFill>
                  <a:srgbClr val="262626"/>
                </a:solidFill>
                <a:latin typeface="Calibri"/>
                <a:ea typeface="Calibri"/>
                <a:cs typeface="Calibri"/>
                <a:sym typeface="Calibri"/>
              </a:rPr>
              <a:t>In </a:t>
            </a:r>
            <a:r>
              <a:rPr lang="en" sz="2000" b="1">
                <a:solidFill>
                  <a:srgbClr val="262626"/>
                </a:solidFill>
                <a:latin typeface="Calibri"/>
                <a:ea typeface="Calibri"/>
                <a:cs typeface="Calibri"/>
                <a:sym typeface="Calibri"/>
              </a:rPr>
              <a:t>25.61%</a:t>
            </a:r>
            <a:r>
              <a:rPr lang="en" sz="2000">
                <a:solidFill>
                  <a:srgbClr val="262626"/>
                </a:solidFill>
                <a:latin typeface="Calibri"/>
                <a:ea typeface="Calibri"/>
                <a:cs typeface="Calibri"/>
                <a:sym typeface="Calibri"/>
              </a:rPr>
              <a:t> cases, PTM-App licenses are identical</a:t>
            </a:r>
            <a:endParaRPr sz="200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a:solidFill>
                  <a:srgbClr val="262626"/>
                </a:solidFill>
                <a:latin typeface="Calibri"/>
                <a:ea typeface="Calibri"/>
                <a:cs typeface="Calibri"/>
                <a:sym typeface="Calibri"/>
              </a:rPr>
              <a:t>In </a:t>
            </a:r>
            <a:r>
              <a:rPr lang="en" sz="2000" b="1">
                <a:solidFill>
                  <a:srgbClr val="262626"/>
                </a:solidFill>
                <a:latin typeface="Calibri"/>
                <a:ea typeface="Calibri"/>
                <a:cs typeface="Calibri"/>
                <a:sym typeface="Calibri"/>
              </a:rPr>
              <a:t>0.24%</a:t>
            </a:r>
            <a:r>
              <a:rPr lang="en" sz="2000">
                <a:solidFill>
                  <a:srgbClr val="262626"/>
                </a:solidFill>
                <a:latin typeface="Calibri"/>
                <a:ea typeface="Calibri"/>
                <a:cs typeface="Calibri"/>
                <a:sym typeface="Calibri"/>
              </a:rPr>
              <a:t> cases, license are incompatible (i.e. </a:t>
            </a:r>
            <a:r>
              <a:rPr lang="en" sz="2000">
                <a:solidFill>
                  <a:schemeClr val="dk1"/>
                </a:solidFill>
              </a:rPr>
              <a:t>copyleft provisions)</a:t>
            </a:r>
            <a:endParaRPr sz="2000">
              <a:solidFill>
                <a:srgbClr val="262626"/>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Many downstream GitHub repositories (43.42%) choose not to define a license (“no license” in the figure), instead operating under the default posture of Hugging Face (full reuse [48]) and GitHub (much stricter — copyright reserved to author [40]). In 25.61% of cases, the PTM-Application licenses are identical.</a:t>
            </a:r>
            <a:br>
              <a:rPr lang="en"/>
            </a:br>
            <a:br>
              <a:rPr lang="en"/>
            </a:br>
            <a:r>
              <a:rPr lang="en"/>
              <a:t>0.24%:  this is the result of copyleft provisions in the PTM’s license that are not honored by the Application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6e41c06d9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Example lines of research for researchers to investigate, phrased as research questions. These questions are divided into three groups. The first group uses the Pre-Trained Model portion of the dataset (PTM). The second group of questions makes use of the GitHub portion of the dataset (GH). The third group asks questions that require Integrating both parts of the dataset (I).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19" name="Google Shape;519;g26e41c06d9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6e41c06d9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6e41c06d9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6e725665f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6e725665f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a2b912cdd_0_6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ca2b912cdd_0_6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49" name="Google Shape;349;g2ca2b912cdd_0_6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ca2b912cdd_0_9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ca2b912cdd_0_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6e56b5ca7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6e56b5ca7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it a good idea to use LLM as part of an MSR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reviewer asked us this question</a:t>
            </a:r>
          </a:p>
          <a:p>
            <a:pPr marL="0" lvl="0" indent="0" algn="l" rtl="0">
              <a:spcBef>
                <a:spcPts val="0"/>
              </a:spcBef>
              <a:spcAft>
                <a:spcPts val="0"/>
              </a:spcAft>
              <a:buNone/>
            </a:pPr>
            <a:endParaRPr lang="en-US" dirty="0"/>
          </a:p>
          <a:p>
            <a:pPr marL="0" lvl="0" indent="0" algn="l" rtl="0">
              <a:spcBef>
                <a:spcPts val="0"/>
              </a:spcBef>
              <a:spcAft>
                <a:spcPts val="0"/>
              </a:spcAft>
              <a:buNone/>
            </a:pPr>
            <a:r>
              <a:rPr lang="en-US"/>
              <a:t>We provided a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17174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ca2b912cdd_0_1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2ca2b912cdd_0_1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In conclusion, </a:t>
            </a:r>
          </a:p>
          <a:p>
            <a:pPr marL="0" marR="0" lvl="0" indent="0" algn="l" rtl="0">
              <a:lnSpc>
                <a:spcPct val="100000"/>
              </a:lnSpc>
              <a:spcBef>
                <a:spcPts val="0"/>
              </a:spcBef>
              <a:spcAft>
                <a:spcPts val="0"/>
              </a:spcAft>
              <a:buClr>
                <a:schemeClr val="dk1"/>
              </a:buClr>
              <a:buSzPts val="1200"/>
              <a:buFont typeface="Calibri"/>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1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lang="en-US" sz="1100" b="1" i="1"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sz="1200" dirty="0">
                <a:solidFill>
                  <a:schemeClr val="dk1"/>
                </a:solidFill>
                <a:latin typeface="Calibri"/>
                <a:ea typeface="Calibri"/>
                <a:cs typeface="Calibri"/>
                <a:sym typeface="Calibri"/>
              </a:rPr>
              <a:t>That's all for my talk!</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Here are my contact information and our artifact. Thanks for your attention!</a:t>
            </a:r>
            <a:endParaRPr dirty="0"/>
          </a:p>
        </p:txBody>
      </p:sp>
      <p:sp>
        <p:nvSpPr>
          <p:cNvPr id="569" name="Google Shape;569;g2ca2b912cdd_0_1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ca2b912cdd_0_9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ca2b912cdd_0_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28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6e56b5ca7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26e56b5ca75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411" name="Google Shape;411;g26e56b5ca75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24</a:t>
            </a:fld>
            <a:endParaRPr/>
          </a:p>
        </p:txBody>
      </p:sp>
    </p:spTree>
    <p:extLst>
      <p:ext uri="{BB962C8B-B14F-4D97-AF65-F5344CB8AC3E}">
        <p14:creationId xmlns:p14="http://schemas.microsoft.com/office/powerpoint/2010/main" val="2299871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6e41c06d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6e41c06d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To get these attributes, we mined model cards. We used NLP, specifically LLMs because they work great for this kind of thing. We evaluated two approaches, a “cheap” (GPT 3.5-turbo) and an “accurate” (GPT 4). The prompts used depend the type of model. Then these prompts are applied to the model card. The cost-optimized “cheap” pipeline differs primarily by incorporating the Retrieval-Augmented Generation (RAG) framework [63] to reduce token count.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This approach – mining model cards rather than measuring models directly – means we lack information for many models. What we can extract depends on what is reported. This figure shows what we can get this way.</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Arial"/>
              <a:buNone/>
            </a:pPr>
            <a:r>
              <a:rPr lang="en" sz="1800">
                <a:solidFill>
                  <a:schemeClr val="dk1"/>
                </a:solidFill>
              </a:rPr>
              <a:t>The proportion of available metadata for each category from Hugging Face model cards. Data is reported for the 11,975 models available at measurement time (Nov. 2023). About 17% of the sample (2,321 models) became unavailable between project initiation and this measurement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36970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6e41c06d9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6e41c06d9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a:solidFill>
                  <a:schemeClr val="dk1"/>
                </a:solidFill>
              </a:rPr>
              <a:t>A list of PTM metadata mapped to the first paper that men- tioned it. PeaTMOSS includes these fields plus more (last row of table). Our artifact shows the mapping of these fields to our schema.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78162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6e41c06d9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6e41c06d9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8 presents the distribution of models across various problem domains in both Hugging Face and PyTorch Hub. It reveals that NLP models are predominant on Hugging Face (60.3%), whereas PyTorch Hub features a higher frequency of CV (56.1%) and Audio (27.6%) models. </a:t>
            </a:r>
            <a:endParaRPr/>
          </a:p>
          <a:p>
            <a:pPr marL="0" lvl="0" indent="0" algn="l" rtl="0">
              <a:spcBef>
                <a:spcPts val="0"/>
              </a:spcBef>
              <a:spcAft>
                <a:spcPts val="0"/>
              </a:spcAft>
              <a:buNone/>
            </a:pPr>
            <a:endParaRPr/>
          </a:p>
          <a:p>
            <a:pPr marL="0" lvl="0" indent="0" algn="l" rtl="0">
              <a:spcBef>
                <a:spcPts val="0"/>
              </a:spcBef>
              <a:spcAft>
                <a:spcPts val="0"/>
              </a:spcAft>
              <a:buNone/>
            </a:pPr>
            <a:r>
              <a:rPr lang="en"/>
              <a:t>Figure 9 displays the frequency of downstream GitHub repositories reusing PTM packages. It shows that NLP models are the most commonly reused on Hugging Face (75.4%), followed by Multimodal (17.4%) and CV (6.3%) models. Conversely, PyTorch Hub users predominantly utilize CV (96.0%), and only 2.23% of them use NLP models.</a:t>
            </a:r>
            <a:endParaRPr/>
          </a:p>
        </p:txBody>
      </p:sp>
    </p:spTree>
    <p:extLst>
      <p:ext uri="{BB962C8B-B14F-4D97-AF65-F5344CB8AC3E}">
        <p14:creationId xmlns:p14="http://schemas.microsoft.com/office/powerpoint/2010/main" val="4169832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Figure 10 displays the creation frequency of Hugging Face PTM packages across various problem domains over time. The data indicates a predominance of Natural Language Processing (NLP) models, likely reflecting Hugging Face’s initial focus on NLP PTMs. However, from August 2022 onward, packages for other domains have become more common. The jumps of NLP models in 2020 might relate to the rise of transformer family models during that time</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8178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6e41c06d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6e41c06d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34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ca2b912cdd_0_6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ca2b912cdd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6e41c06d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6e41c06d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reuse:</a:t>
            </a:r>
          </a:p>
          <a:p>
            <a:pPr marL="171450" lvl="0" indent="-171450" algn="l" rtl="0">
              <a:spcBef>
                <a:spcPts val="0"/>
              </a:spcBef>
              <a:spcAft>
                <a:spcPts val="0"/>
              </a:spcAft>
              <a:buFontTx/>
              <a:buChar char="-"/>
            </a:pPr>
            <a:r>
              <a:rPr lang="en-US" dirty="0"/>
              <a:t>Direct deployment</a:t>
            </a:r>
          </a:p>
          <a:p>
            <a:pPr marL="171450" lvl="0" indent="-171450" algn="l" rtl="0">
              <a:spcBef>
                <a:spcPts val="0"/>
              </a:spcBef>
              <a:spcAft>
                <a:spcPts val="0"/>
              </a:spcAft>
              <a:buFontTx/>
              <a:buChar char="-"/>
            </a:pPr>
            <a:r>
              <a:rPr lang="en-US" dirty="0"/>
              <a:t>Model fine-tuning</a:t>
            </a:r>
          </a:p>
          <a:p>
            <a:pPr marL="171450" lvl="0" indent="-171450" algn="l" rtl="0">
              <a:spcBef>
                <a:spcPts val="0"/>
              </a:spcBef>
              <a:spcAft>
                <a:spcPts val="0"/>
              </a:spcAft>
              <a:buFontTx/>
              <a:buChar char="-"/>
            </a:pPr>
            <a:r>
              <a:rPr lang="en-US" dirty="0"/>
              <a:t>Dataset generation</a:t>
            </a:r>
            <a:endParaRPr dirty="0"/>
          </a:p>
        </p:txBody>
      </p:sp>
    </p:spTree>
    <p:extLst>
      <p:ext uri="{BB962C8B-B14F-4D97-AF65-F5344CB8AC3E}">
        <p14:creationId xmlns:p14="http://schemas.microsoft.com/office/powerpoint/2010/main" val="201517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6e56b5ca7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6e56b5ca7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e56b5ca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6e56b5ca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ca2b912cdd_0_8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2ca2b912cdd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52" name="Google Shape;52;p1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53" name="Google Shape;53;p13"/>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54" name="Google Shape;54;p13"/>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55" name="Google Shape;55;p13"/>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56" name="Google Shape;56;p1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rmAutofit fontScale="77500" lnSpcReduction="20000"/>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9" name="Google Shape;59;p1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60" name="Google Shape;60;p1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61" name="Google Shape;6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67"/>
        <p:cNvGrpSpPr/>
        <p:nvPr/>
      </p:nvGrpSpPr>
      <p:grpSpPr>
        <a:xfrm>
          <a:off x="0" y="0"/>
          <a:ext cx="0" cy="0"/>
          <a:chOff x="0" y="0"/>
          <a:chExt cx="0" cy="0"/>
        </a:xfrm>
      </p:grpSpPr>
      <p:sp>
        <p:nvSpPr>
          <p:cNvPr id="68" name="Google Shape;68;p16"/>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69" name="Google Shape;69;p16"/>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0" name="Google Shape;70;p16"/>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71" name="Google Shape;71;p16"/>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72" name="Google Shape;72;p16"/>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73" name="Google Shape;73;p16"/>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4"/>
        <p:cNvGrpSpPr/>
        <p:nvPr/>
      </p:nvGrpSpPr>
      <p:grpSpPr>
        <a:xfrm>
          <a:off x="0" y="0"/>
          <a:ext cx="0" cy="0"/>
          <a:chOff x="0" y="0"/>
          <a:chExt cx="0" cy="0"/>
        </a:xfrm>
      </p:grpSpPr>
      <p:sp>
        <p:nvSpPr>
          <p:cNvPr id="75" name="Google Shape;75;p17"/>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76" name="Google Shape;76;p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7" name="Google Shape;77;p17"/>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78" name="Google Shape;78;p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81" name="Google Shape;81;p18"/>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82" name="Google Shape;82;p18"/>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83" name="Google Shape;83;p18"/>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84"/>
        <p:cNvGrpSpPr/>
        <p:nvPr/>
      </p:nvGrpSpPr>
      <p:grpSpPr>
        <a:xfrm>
          <a:off x="0" y="0"/>
          <a:ext cx="0" cy="0"/>
          <a:chOff x="0" y="0"/>
          <a:chExt cx="0" cy="0"/>
        </a:xfrm>
      </p:grpSpPr>
      <p:cxnSp>
        <p:nvCxnSpPr>
          <p:cNvPr id="85" name="Google Shape;85;p19"/>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86" name="Google Shape;86;p19"/>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87" name="Google Shape;87;p19"/>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88" name="Google Shape;88;p19"/>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89" name="Google Shape;89;p19"/>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90"/>
        <p:cNvGrpSpPr/>
        <p:nvPr/>
      </p:nvGrpSpPr>
      <p:grpSpPr>
        <a:xfrm>
          <a:off x="0" y="0"/>
          <a:ext cx="0" cy="0"/>
          <a:chOff x="0" y="0"/>
          <a:chExt cx="0" cy="0"/>
        </a:xfrm>
      </p:grpSpPr>
      <p:sp>
        <p:nvSpPr>
          <p:cNvPr id="91" name="Google Shape;91;p20"/>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92" name="Google Shape;92;p20"/>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93" name="Google Shape;93;p20"/>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94" name="Google Shape;94;p2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96"/>
        <p:cNvGrpSpPr/>
        <p:nvPr/>
      </p:nvGrpSpPr>
      <p:grpSpPr>
        <a:xfrm>
          <a:off x="0" y="0"/>
          <a:ext cx="0" cy="0"/>
          <a:chOff x="0" y="0"/>
          <a:chExt cx="0" cy="0"/>
        </a:xfrm>
      </p:grpSpPr>
      <p:sp>
        <p:nvSpPr>
          <p:cNvPr id="97" name="Google Shape;97;p21"/>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98" name="Google Shape;98;p21"/>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99" name="Google Shape;99;p21"/>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00" name="Google Shape;100;p21"/>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01" name="Google Shape;101;p2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02" name="Google Shape;102;p2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04"/>
        <p:cNvGrpSpPr/>
        <p:nvPr/>
      </p:nvGrpSpPr>
      <p:grpSpPr>
        <a:xfrm>
          <a:off x="0" y="0"/>
          <a:ext cx="0" cy="0"/>
          <a:chOff x="0" y="0"/>
          <a:chExt cx="0" cy="0"/>
        </a:xfrm>
      </p:grpSpPr>
      <p:cxnSp>
        <p:nvCxnSpPr>
          <p:cNvPr id="105" name="Google Shape;105;p22"/>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06" name="Google Shape;106;p22"/>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07" name="Google Shape;107;p2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08"/>
        <p:cNvGrpSpPr/>
        <p:nvPr/>
      </p:nvGrpSpPr>
      <p:grpSpPr>
        <a:xfrm>
          <a:off x="0" y="0"/>
          <a:ext cx="0" cy="0"/>
          <a:chOff x="0" y="0"/>
          <a:chExt cx="0" cy="0"/>
        </a:xfrm>
      </p:grpSpPr>
      <p:cxnSp>
        <p:nvCxnSpPr>
          <p:cNvPr id="109" name="Google Shape;109;p23"/>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10" name="Google Shape;110;p23"/>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11" name="Google Shape;111;p23"/>
          <p:cNvSpPr>
            <a:spLocks noGrp="1"/>
          </p:cNvSpPr>
          <p:nvPr>
            <p:ph type="pic" idx="2"/>
          </p:nvPr>
        </p:nvSpPr>
        <p:spPr>
          <a:xfrm>
            <a:off x="877888" y="573855"/>
            <a:ext cx="3137400" cy="1851300"/>
          </a:xfrm>
          <a:prstGeom prst="rect">
            <a:avLst/>
          </a:prstGeom>
          <a:noFill/>
          <a:ln>
            <a:noFill/>
          </a:ln>
        </p:spPr>
      </p:sp>
      <p:sp>
        <p:nvSpPr>
          <p:cNvPr id="112" name="Google Shape;112;p23"/>
          <p:cNvSpPr>
            <a:spLocks noGrp="1"/>
          </p:cNvSpPr>
          <p:nvPr>
            <p:ph type="pic" idx="3"/>
          </p:nvPr>
        </p:nvSpPr>
        <p:spPr>
          <a:xfrm>
            <a:off x="5204723" y="573855"/>
            <a:ext cx="3137400" cy="1851300"/>
          </a:xfrm>
          <a:prstGeom prst="rect">
            <a:avLst/>
          </a:prstGeom>
          <a:noFill/>
          <a:ln>
            <a:noFill/>
          </a:ln>
        </p:spPr>
      </p:sp>
      <p:sp>
        <p:nvSpPr>
          <p:cNvPr id="113" name="Google Shape;113;p23"/>
          <p:cNvSpPr>
            <a:spLocks noGrp="1"/>
          </p:cNvSpPr>
          <p:nvPr>
            <p:ph type="pic" idx="4"/>
          </p:nvPr>
        </p:nvSpPr>
        <p:spPr>
          <a:xfrm>
            <a:off x="877887" y="2697485"/>
            <a:ext cx="3137400" cy="1851300"/>
          </a:xfrm>
          <a:prstGeom prst="rect">
            <a:avLst/>
          </a:prstGeom>
          <a:noFill/>
          <a:ln>
            <a:noFill/>
          </a:ln>
        </p:spPr>
      </p:sp>
      <p:sp>
        <p:nvSpPr>
          <p:cNvPr id="114" name="Google Shape;114;p23"/>
          <p:cNvSpPr>
            <a:spLocks noGrp="1"/>
          </p:cNvSpPr>
          <p:nvPr>
            <p:ph type="pic" idx="5"/>
          </p:nvPr>
        </p:nvSpPr>
        <p:spPr>
          <a:xfrm>
            <a:off x="5204723" y="2712394"/>
            <a:ext cx="3137400" cy="1851300"/>
          </a:xfrm>
          <a:prstGeom prst="rect">
            <a:avLst/>
          </a:prstGeom>
          <a:noFill/>
          <a:ln>
            <a:noFill/>
          </a:ln>
        </p:spPr>
      </p:sp>
      <p:sp>
        <p:nvSpPr>
          <p:cNvPr id="115" name="Google Shape;115;p23"/>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6" name="Google Shape;116;p23"/>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7" name="Google Shape;117;p23"/>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8" name="Google Shape;118;p23"/>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9" name="Google Shape;119;p2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p24"/>
          <p:cNvSpPr>
            <a:spLocks noGrp="1"/>
          </p:cNvSpPr>
          <p:nvPr>
            <p:ph type="pic" idx="2"/>
          </p:nvPr>
        </p:nvSpPr>
        <p:spPr>
          <a:xfrm>
            <a:off x="1792288" y="459581"/>
            <a:ext cx="5486400" cy="3086100"/>
          </a:xfrm>
          <a:prstGeom prst="rect">
            <a:avLst/>
          </a:prstGeom>
          <a:noFill/>
          <a:ln>
            <a:noFill/>
          </a:ln>
        </p:spPr>
      </p:sp>
      <p:sp>
        <p:nvSpPr>
          <p:cNvPr id="123" name="Google Shape;123;p24"/>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24" name="Google Shape;124;p24"/>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25" name="Google Shape;125;p24"/>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26" name="Google Shape;126;p24"/>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27"/>
        <p:cNvGrpSpPr/>
        <p:nvPr/>
      </p:nvGrpSpPr>
      <p:grpSpPr>
        <a:xfrm>
          <a:off x="0" y="0"/>
          <a:ext cx="0" cy="0"/>
          <a:chOff x="0" y="0"/>
          <a:chExt cx="0" cy="0"/>
        </a:xfrm>
      </p:grpSpPr>
      <p:sp>
        <p:nvSpPr>
          <p:cNvPr id="128" name="Google Shape;128;p25"/>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29" name="Google Shape;129;p25"/>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30" name="Google Shape;130;p25"/>
          <p:cNvSpPr>
            <a:spLocks noGrp="1"/>
          </p:cNvSpPr>
          <p:nvPr>
            <p:ph type="pic" idx="2"/>
          </p:nvPr>
        </p:nvSpPr>
        <p:spPr>
          <a:xfrm>
            <a:off x="1761066" y="1311966"/>
            <a:ext cx="1456200" cy="685800"/>
          </a:xfrm>
          <a:prstGeom prst="rect">
            <a:avLst/>
          </a:prstGeom>
          <a:noFill/>
          <a:ln>
            <a:noFill/>
          </a:ln>
        </p:spPr>
      </p:sp>
      <p:sp>
        <p:nvSpPr>
          <p:cNvPr id="131" name="Google Shape;131;p25"/>
          <p:cNvSpPr>
            <a:spLocks noGrp="1"/>
          </p:cNvSpPr>
          <p:nvPr>
            <p:ph type="pic" idx="3"/>
          </p:nvPr>
        </p:nvSpPr>
        <p:spPr>
          <a:xfrm>
            <a:off x="3843866" y="1311966"/>
            <a:ext cx="1456200" cy="685800"/>
          </a:xfrm>
          <a:prstGeom prst="rect">
            <a:avLst/>
          </a:prstGeom>
          <a:noFill/>
          <a:ln>
            <a:noFill/>
          </a:ln>
        </p:spPr>
      </p:sp>
      <p:sp>
        <p:nvSpPr>
          <p:cNvPr id="132" name="Google Shape;132;p25"/>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33" name="Google Shape;133;p25"/>
          <p:cNvSpPr>
            <a:spLocks noGrp="1"/>
          </p:cNvSpPr>
          <p:nvPr>
            <p:ph type="pic" idx="5"/>
          </p:nvPr>
        </p:nvSpPr>
        <p:spPr>
          <a:xfrm>
            <a:off x="1761066" y="2864203"/>
            <a:ext cx="1456200" cy="685800"/>
          </a:xfrm>
          <a:prstGeom prst="rect">
            <a:avLst/>
          </a:prstGeom>
          <a:noFill/>
          <a:ln>
            <a:noFill/>
          </a:ln>
        </p:spPr>
      </p:sp>
      <p:sp>
        <p:nvSpPr>
          <p:cNvPr id="134" name="Google Shape;134;p25"/>
          <p:cNvSpPr>
            <a:spLocks noGrp="1"/>
          </p:cNvSpPr>
          <p:nvPr>
            <p:ph type="pic" idx="6"/>
          </p:nvPr>
        </p:nvSpPr>
        <p:spPr>
          <a:xfrm>
            <a:off x="3843866" y="2864203"/>
            <a:ext cx="1456200" cy="685800"/>
          </a:xfrm>
          <a:prstGeom prst="rect">
            <a:avLst/>
          </a:prstGeom>
          <a:noFill/>
          <a:ln>
            <a:noFill/>
          </a:ln>
        </p:spPr>
      </p:sp>
      <p:sp>
        <p:nvSpPr>
          <p:cNvPr id="135" name="Google Shape;135;p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6" name="Google Shape;136;p2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137"/>
        <p:cNvGrpSpPr/>
        <p:nvPr/>
      </p:nvGrpSpPr>
      <p:grpSpPr>
        <a:xfrm>
          <a:off x="0" y="0"/>
          <a:ext cx="0" cy="0"/>
          <a:chOff x="0" y="0"/>
          <a:chExt cx="0" cy="0"/>
        </a:xfrm>
      </p:grpSpPr>
      <p:sp>
        <p:nvSpPr>
          <p:cNvPr id="138" name="Google Shape;138;p26"/>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800" b="0" i="0" u="none" strike="noStrike" cap="none">
                <a:solidFill>
                  <a:schemeClr val="lt1"/>
                </a:solidFill>
                <a:latin typeface="Calibri"/>
                <a:ea typeface="Calibri"/>
                <a:cs typeface="Calibri"/>
                <a:sym typeface="Calibri"/>
              </a:rPr>
            </a:br>
            <a:r>
              <a:rPr lang="en"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139" name="Google Shape;139;p26"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40" name="Google Shape;140;p26"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141" name="Google Shape;141;p26"/>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142" name="Google Shape;142;p26"/>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43" name="Google Shape;143;p2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144"/>
        <p:cNvGrpSpPr/>
        <p:nvPr/>
      </p:nvGrpSpPr>
      <p:grpSpPr>
        <a:xfrm>
          <a:off x="0" y="0"/>
          <a:ext cx="0" cy="0"/>
          <a:chOff x="0" y="0"/>
          <a:chExt cx="0" cy="0"/>
        </a:xfrm>
      </p:grpSpPr>
      <p:sp>
        <p:nvSpPr>
          <p:cNvPr id="145" name="Google Shape;145;p27"/>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27"/>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148" name="Google Shape;148;p2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49" name="Google Shape;149;p2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50" name="Google Shape;150;p27"/>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53" name="Google Shape;153;p28"/>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55" name="Google Shape;155;p28"/>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56" name="Google Shape;156;p28"/>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57" name="Google Shape;157;p2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58"/>
        <p:cNvGrpSpPr/>
        <p:nvPr/>
      </p:nvGrpSpPr>
      <p:grpSpPr>
        <a:xfrm>
          <a:off x="0" y="0"/>
          <a:ext cx="0" cy="0"/>
          <a:chOff x="0" y="0"/>
          <a:chExt cx="0" cy="0"/>
        </a:xfrm>
      </p:grpSpPr>
      <p:pic>
        <p:nvPicPr>
          <p:cNvPr id="159" name="Google Shape;159;p2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60" name="Google Shape;160;p2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62" name="Google Shape;162;p2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63" name="Google Shape;163;p2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64" name="Google Shape;164;p2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65" name="Google Shape;165;p2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66"/>
        <p:cNvGrpSpPr/>
        <p:nvPr/>
      </p:nvGrpSpPr>
      <p:grpSpPr>
        <a:xfrm>
          <a:off x="0" y="0"/>
          <a:ext cx="0" cy="0"/>
          <a:chOff x="0" y="0"/>
          <a:chExt cx="0" cy="0"/>
        </a:xfrm>
      </p:grpSpPr>
      <p:sp>
        <p:nvSpPr>
          <p:cNvPr id="167" name="Google Shape;167;p30" descr="Description of Picture"/>
          <p:cNvSpPr>
            <a:spLocks noGrp="1"/>
          </p:cNvSpPr>
          <p:nvPr>
            <p:ph type="pic" idx="2"/>
          </p:nvPr>
        </p:nvSpPr>
        <p:spPr>
          <a:xfrm>
            <a:off x="0" y="0"/>
            <a:ext cx="9144000" cy="5143500"/>
          </a:xfrm>
          <a:prstGeom prst="rect">
            <a:avLst/>
          </a:prstGeom>
          <a:noFill/>
          <a:ln>
            <a:noFill/>
          </a:ln>
        </p:spPr>
      </p:sp>
      <p:sp>
        <p:nvSpPr>
          <p:cNvPr id="168" name="Google Shape;168;p30"/>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69" name="Google Shape;169;p30"/>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0" name="Google Shape;170;p30"/>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71" name="Google Shape;171;p30"/>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72"/>
        <p:cNvGrpSpPr/>
        <p:nvPr/>
      </p:nvGrpSpPr>
      <p:grpSpPr>
        <a:xfrm>
          <a:off x="0" y="0"/>
          <a:ext cx="0" cy="0"/>
          <a:chOff x="0" y="0"/>
          <a:chExt cx="0" cy="0"/>
        </a:xfrm>
      </p:grpSpPr>
      <p:sp>
        <p:nvSpPr>
          <p:cNvPr id="173" name="Google Shape;173;p31"/>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31"/>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p31"/>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31"/>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77" name="Google Shape;177;p31"/>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178" name="Google Shape;178;p31"/>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9" name="Google Shape;179;p31"/>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80" name="Google Shape;180;p31"/>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86"/>
        <p:cNvGrpSpPr/>
        <p:nvPr/>
      </p:nvGrpSpPr>
      <p:grpSpPr>
        <a:xfrm>
          <a:off x="0" y="0"/>
          <a:ext cx="0" cy="0"/>
          <a:chOff x="0" y="0"/>
          <a:chExt cx="0" cy="0"/>
        </a:xfrm>
      </p:grpSpPr>
      <p:sp>
        <p:nvSpPr>
          <p:cNvPr id="187" name="Google Shape;187;p3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rtl="0">
              <a:lnSpc>
                <a:spcPct val="100000"/>
              </a:lnSpc>
              <a:spcBef>
                <a:spcPts val="750"/>
              </a:spcBef>
              <a:spcAft>
                <a:spcPts val="0"/>
              </a:spcAft>
              <a:buSzPts val="1800"/>
              <a:buChar char="•"/>
              <a:defRPr/>
            </a:lvl2pPr>
            <a:lvl3pPr lvl="2" algn="l" rtl="0">
              <a:lnSpc>
                <a:spcPct val="100000"/>
              </a:lnSpc>
              <a:spcBef>
                <a:spcPts val="750"/>
              </a:spcBef>
              <a:spcAft>
                <a:spcPts val="0"/>
              </a:spcAft>
              <a:buSzPts val="1800"/>
              <a:buChar char="•"/>
              <a:defRPr/>
            </a:lvl3pPr>
            <a:lvl4pPr lvl="3" algn="l" rtl="0">
              <a:lnSpc>
                <a:spcPct val="100000"/>
              </a:lnSpc>
              <a:spcBef>
                <a:spcPts val="750"/>
              </a:spcBef>
              <a:spcAft>
                <a:spcPts val="0"/>
              </a:spcAft>
              <a:buSzPts val="1800"/>
              <a:buChar char="•"/>
              <a:defRPr/>
            </a:lvl4pPr>
            <a:lvl5pPr lvl="4" algn="l" rtl="0">
              <a:lnSpc>
                <a:spcPct val="100000"/>
              </a:lnSpc>
              <a:spcBef>
                <a:spcPts val="750"/>
              </a:spcBef>
              <a:spcAft>
                <a:spcPts val="0"/>
              </a:spcAft>
              <a:buSzPts val="1800"/>
              <a:buChar char="•"/>
              <a:defRPr/>
            </a:lvl5pPr>
            <a:lvl6pPr lvl="5" algn="l" rtl="0">
              <a:lnSpc>
                <a:spcPct val="100000"/>
              </a:lnSpc>
              <a:spcBef>
                <a:spcPts val="750"/>
              </a:spcBef>
              <a:spcAft>
                <a:spcPts val="0"/>
              </a:spcAft>
              <a:buSzPts val="1800"/>
              <a:buChar char="•"/>
              <a:defRPr/>
            </a:lvl6pPr>
            <a:lvl7pPr lvl="6" algn="l" rtl="0">
              <a:lnSpc>
                <a:spcPct val="100000"/>
              </a:lnSpc>
              <a:spcBef>
                <a:spcPts val="750"/>
              </a:spcBef>
              <a:spcAft>
                <a:spcPts val="0"/>
              </a:spcAft>
              <a:buSzPts val="1800"/>
              <a:buChar char="•"/>
              <a:defRPr/>
            </a:lvl7pPr>
            <a:lvl8pPr lvl="7" algn="l" rtl="0">
              <a:lnSpc>
                <a:spcPct val="100000"/>
              </a:lnSpc>
              <a:spcBef>
                <a:spcPts val="750"/>
              </a:spcBef>
              <a:spcAft>
                <a:spcPts val="0"/>
              </a:spcAft>
              <a:buSzPts val="1800"/>
              <a:buChar char="•"/>
              <a:defRPr/>
            </a:lvl8pPr>
            <a:lvl9pPr lvl="8" algn="l" rtl="0">
              <a:lnSpc>
                <a:spcPct val="100000"/>
              </a:lnSpc>
              <a:spcBef>
                <a:spcPts val="750"/>
              </a:spcBef>
              <a:spcAft>
                <a:spcPts val="0"/>
              </a:spcAft>
              <a:buSzPts val="1800"/>
              <a:buChar char="•"/>
              <a:defRPr/>
            </a:lvl9pPr>
          </a:lstStyle>
          <a:p>
            <a:endParaRPr/>
          </a:p>
        </p:txBody>
      </p:sp>
      <p:sp>
        <p:nvSpPr>
          <p:cNvPr id="188" name="Google Shape;188;p3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89" name="Google Shape;189;p33"/>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90" name="Google Shape;190;p33"/>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1" name="Google Shape;191;p33"/>
          <p:cNvPicPr preferRelativeResize="0"/>
          <p:nvPr/>
        </p:nvPicPr>
        <p:blipFill rotWithShape="1">
          <a:blip r:embed="rId2">
            <a:alphaModFix/>
          </a:blip>
          <a:srcRect/>
          <a:stretch/>
        </p:blipFill>
        <p:spPr>
          <a:xfrm>
            <a:off x="2097131" y="4637174"/>
            <a:ext cx="5091023" cy="406938"/>
          </a:xfrm>
          <a:prstGeom prst="rect">
            <a:avLst/>
          </a:prstGeom>
          <a:noFill/>
          <a:ln>
            <a:noFill/>
          </a:ln>
        </p:spPr>
      </p:pic>
      <p:sp>
        <p:nvSpPr>
          <p:cNvPr id="192" name="Google Shape;192;p3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5" name="Google Shape;195;p3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196" name="Google Shape;196;p3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98"/>
        <p:cNvGrpSpPr/>
        <p:nvPr/>
      </p:nvGrpSpPr>
      <p:grpSpPr>
        <a:xfrm>
          <a:off x="0" y="0"/>
          <a:ext cx="0" cy="0"/>
          <a:chOff x="0" y="0"/>
          <a:chExt cx="0" cy="0"/>
        </a:xfrm>
      </p:grpSpPr>
      <p:sp>
        <p:nvSpPr>
          <p:cNvPr id="199" name="Google Shape;199;p3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750"/>
              </a:spcBef>
              <a:spcAft>
                <a:spcPts val="0"/>
              </a:spcAft>
              <a:buSzPts val="1800"/>
              <a:buChar char="•"/>
              <a:defRPr/>
            </a:lvl1pPr>
            <a:lvl2pPr marL="914400" lvl="1" indent="-304800" algn="l" rtl="0">
              <a:lnSpc>
                <a:spcPct val="100000"/>
              </a:lnSpc>
              <a:spcBef>
                <a:spcPts val="750"/>
              </a:spcBef>
              <a:spcAft>
                <a:spcPts val="0"/>
              </a:spcAft>
              <a:buSzPts val="1200"/>
              <a:buChar char="•"/>
              <a:defRPr/>
            </a:lvl2pPr>
            <a:lvl3pPr marL="1371600" lvl="2" indent="-304800" algn="l" rtl="0">
              <a:lnSpc>
                <a:spcPct val="100000"/>
              </a:lnSpc>
              <a:spcBef>
                <a:spcPts val="750"/>
              </a:spcBef>
              <a:spcAft>
                <a:spcPts val="0"/>
              </a:spcAft>
              <a:buSzPts val="12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00" name="Google Shape;200;p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1" name="Google Shape;201;p35"/>
          <p:cNvCxnSpPr/>
          <p:nvPr/>
        </p:nvCxnSpPr>
        <p:spPr>
          <a:xfrm>
            <a:off x="277149" y="567452"/>
            <a:ext cx="8557800" cy="0"/>
          </a:xfrm>
          <a:prstGeom prst="straightConnector1">
            <a:avLst/>
          </a:prstGeom>
          <a:noFill/>
          <a:ln w="38100" cap="flat" cmpd="sng">
            <a:solidFill>
              <a:schemeClr val="accent1"/>
            </a:solidFill>
            <a:prstDash val="solid"/>
            <a:miter lim="800000"/>
            <a:headEnd type="none" w="med" len="med"/>
            <a:tailEnd type="none" w="med" len="med"/>
          </a:ln>
        </p:spPr>
      </p:cxnSp>
      <p:sp>
        <p:nvSpPr>
          <p:cNvPr id="202" name="Google Shape;202;p3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203"/>
        <p:cNvGrpSpPr/>
        <p:nvPr/>
      </p:nvGrpSpPr>
      <p:grpSpPr>
        <a:xfrm>
          <a:off x="0" y="0"/>
          <a:ext cx="0" cy="0"/>
          <a:chOff x="0" y="0"/>
          <a:chExt cx="0" cy="0"/>
        </a:xfrm>
      </p:grpSpPr>
      <p:cxnSp>
        <p:nvCxnSpPr>
          <p:cNvPr id="204" name="Google Shape;204;p36"/>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205" name="Google Shape;205;p36"/>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206" name="Google Shape;206;p36"/>
          <p:cNvPicPr preferRelativeResize="0"/>
          <p:nvPr/>
        </p:nvPicPr>
        <p:blipFill rotWithShape="1">
          <a:blip r:embed="rId2">
            <a:alphaModFix/>
          </a:blip>
          <a:srcRect r="44429" b="-2134"/>
          <a:stretch/>
        </p:blipFill>
        <p:spPr>
          <a:xfrm>
            <a:off x="5804003" y="4605074"/>
            <a:ext cx="2829136" cy="415648"/>
          </a:xfrm>
          <a:prstGeom prst="rect">
            <a:avLst/>
          </a:prstGeom>
          <a:noFill/>
          <a:ln>
            <a:noFill/>
          </a:ln>
        </p:spPr>
      </p:pic>
      <p:sp>
        <p:nvSpPr>
          <p:cNvPr id="207" name="Google Shape;207;p36"/>
          <p:cNvSpPr txBox="1"/>
          <p:nvPr/>
        </p:nvSpPr>
        <p:spPr>
          <a:xfrm>
            <a:off x="5276379" y="4189700"/>
            <a:ext cx="2929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i="1">
                <a:solidFill>
                  <a:schemeClr val="dk1"/>
                </a:solidFill>
                <a:latin typeface="Calibri"/>
                <a:ea typeface="Calibri"/>
                <a:cs typeface="Calibri"/>
                <a:sym typeface="Calibri"/>
              </a:rPr>
              <a:t>Thank you for your attention!</a:t>
            </a:r>
            <a:endParaRPr/>
          </a:p>
        </p:txBody>
      </p:sp>
      <p:sp>
        <p:nvSpPr>
          <p:cNvPr id="208" name="Google Shape;208;p36"/>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209"/>
        <p:cNvGrpSpPr/>
        <p:nvPr/>
      </p:nvGrpSpPr>
      <p:grpSpPr>
        <a:xfrm>
          <a:off x="0" y="0"/>
          <a:ext cx="0" cy="0"/>
          <a:chOff x="0" y="0"/>
          <a:chExt cx="0" cy="0"/>
        </a:xfrm>
      </p:grpSpPr>
      <p:sp>
        <p:nvSpPr>
          <p:cNvPr id="210" name="Google Shape;210;p37"/>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sp>
        <p:nvSpPr>
          <p:cNvPr id="211" name="Google Shape;211;p37"/>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cxnSp>
        <p:nvCxnSpPr>
          <p:cNvPr id="212" name="Google Shape;212;p37"/>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13" name="Google Shape;213;p3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14" name="Google Shape;214;p3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215"/>
        <p:cNvGrpSpPr/>
        <p:nvPr/>
      </p:nvGrpSpPr>
      <p:grpSpPr>
        <a:xfrm>
          <a:off x="0" y="0"/>
          <a:ext cx="0" cy="0"/>
          <a:chOff x="0" y="0"/>
          <a:chExt cx="0" cy="0"/>
        </a:xfrm>
      </p:grpSpPr>
      <p:sp>
        <p:nvSpPr>
          <p:cNvPr id="216" name="Google Shape;216;p38"/>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7" name="Google Shape;217;p38"/>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sp>
        <p:nvSpPr>
          <p:cNvPr id="218" name="Google Shape;218;p38"/>
          <p:cNvSpPr txBox="1">
            <a:spLocks noGrp="1"/>
          </p:cNvSpPr>
          <p:nvPr>
            <p:ph type="body" idx="3"/>
          </p:nvPr>
        </p:nvSpPr>
        <p:spPr>
          <a:xfrm>
            <a:off x="4645026"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9" name="Google Shape;219;p38"/>
          <p:cNvSpPr txBox="1">
            <a:spLocks noGrp="1"/>
          </p:cNvSpPr>
          <p:nvPr>
            <p:ph type="body" idx="4"/>
          </p:nvPr>
        </p:nvSpPr>
        <p:spPr>
          <a:xfrm>
            <a:off x="4645026" y="1423813"/>
            <a:ext cx="40419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cxnSp>
        <p:nvCxnSpPr>
          <p:cNvPr id="220" name="Google Shape;220;p38"/>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21" name="Google Shape;221;p3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38"/>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223"/>
        <p:cNvGrpSpPr/>
        <p:nvPr/>
      </p:nvGrpSpPr>
      <p:grpSpPr>
        <a:xfrm>
          <a:off x="0" y="0"/>
          <a:ext cx="0" cy="0"/>
          <a:chOff x="0" y="0"/>
          <a:chExt cx="0" cy="0"/>
        </a:xfrm>
      </p:grpSpPr>
      <p:cxnSp>
        <p:nvCxnSpPr>
          <p:cNvPr id="224" name="Google Shape;224;p39"/>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5" name="Google Shape;225;p39"/>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26" name="Google Shape;226;p3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227"/>
        <p:cNvGrpSpPr/>
        <p:nvPr/>
      </p:nvGrpSpPr>
      <p:grpSpPr>
        <a:xfrm>
          <a:off x="0" y="0"/>
          <a:ext cx="0" cy="0"/>
          <a:chOff x="0" y="0"/>
          <a:chExt cx="0" cy="0"/>
        </a:xfrm>
      </p:grpSpPr>
      <p:cxnSp>
        <p:nvCxnSpPr>
          <p:cNvPr id="228" name="Google Shape;228;p40"/>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9" name="Google Shape;229;p40"/>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30" name="Google Shape;230;p40"/>
          <p:cNvSpPr>
            <a:spLocks noGrp="1"/>
          </p:cNvSpPr>
          <p:nvPr>
            <p:ph type="pic" idx="2"/>
          </p:nvPr>
        </p:nvSpPr>
        <p:spPr>
          <a:xfrm>
            <a:off x="877889" y="573856"/>
            <a:ext cx="3137400" cy="1851300"/>
          </a:xfrm>
          <a:prstGeom prst="rect">
            <a:avLst/>
          </a:prstGeom>
          <a:noFill/>
          <a:ln>
            <a:noFill/>
          </a:ln>
        </p:spPr>
      </p:sp>
      <p:sp>
        <p:nvSpPr>
          <p:cNvPr id="231" name="Google Shape;231;p40"/>
          <p:cNvSpPr>
            <a:spLocks noGrp="1"/>
          </p:cNvSpPr>
          <p:nvPr>
            <p:ph type="pic" idx="3"/>
          </p:nvPr>
        </p:nvSpPr>
        <p:spPr>
          <a:xfrm>
            <a:off x="5204724" y="573856"/>
            <a:ext cx="3137400" cy="1851300"/>
          </a:xfrm>
          <a:prstGeom prst="rect">
            <a:avLst/>
          </a:prstGeom>
          <a:noFill/>
          <a:ln>
            <a:noFill/>
          </a:ln>
        </p:spPr>
      </p:sp>
      <p:sp>
        <p:nvSpPr>
          <p:cNvPr id="232" name="Google Shape;232;p40"/>
          <p:cNvSpPr>
            <a:spLocks noGrp="1"/>
          </p:cNvSpPr>
          <p:nvPr>
            <p:ph type="pic" idx="4"/>
          </p:nvPr>
        </p:nvSpPr>
        <p:spPr>
          <a:xfrm>
            <a:off x="877888" y="2697486"/>
            <a:ext cx="3137400" cy="1851300"/>
          </a:xfrm>
          <a:prstGeom prst="rect">
            <a:avLst/>
          </a:prstGeom>
          <a:noFill/>
          <a:ln>
            <a:noFill/>
          </a:ln>
        </p:spPr>
      </p:sp>
      <p:sp>
        <p:nvSpPr>
          <p:cNvPr id="233" name="Google Shape;233;p40"/>
          <p:cNvSpPr>
            <a:spLocks noGrp="1"/>
          </p:cNvSpPr>
          <p:nvPr>
            <p:ph type="pic" idx="5"/>
          </p:nvPr>
        </p:nvSpPr>
        <p:spPr>
          <a:xfrm>
            <a:off x="5204724" y="2712394"/>
            <a:ext cx="3137400" cy="1851300"/>
          </a:xfrm>
          <a:prstGeom prst="rect">
            <a:avLst/>
          </a:prstGeom>
          <a:noFill/>
          <a:ln>
            <a:noFill/>
          </a:ln>
        </p:spPr>
      </p:sp>
      <p:sp>
        <p:nvSpPr>
          <p:cNvPr id="234" name="Google Shape;234;p40"/>
          <p:cNvSpPr txBox="1">
            <a:spLocks noGrp="1"/>
          </p:cNvSpPr>
          <p:nvPr>
            <p:ph type="body" idx="1"/>
          </p:nvPr>
        </p:nvSpPr>
        <p:spPr>
          <a:xfrm>
            <a:off x="877819"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5" name="Google Shape;235;p40"/>
          <p:cNvSpPr txBox="1">
            <a:spLocks noGrp="1"/>
          </p:cNvSpPr>
          <p:nvPr>
            <p:ph type="body" idx="6"/>
          </p:nvPr>
        </p:nvSpPr>
        <p:spPr>
          <a:xfrm>
            <a:off x="5205344"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6" name="Google Shape;236;p40"/>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7" name="Google Shape;237;p40"/>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8" name="Google Shape;238;p4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41"/>
          <p:cNvSpPr>
            <a:spLocks noGrp="1"/>
          </p:cNvSpPr>
          <p:nvPr>
            <p:ph type="pic" idx="2"/>
          </p:nvPr>
        </p:nvSpPr>
        <p:spPr>
          <a:xfrm>
            <a:off x="1792288" y="459581"/>
            <a:ext cx="5486400" cy="3086100"/>
          </a:xfrm>
          <a:prstGeom prst="rect">
            <a:avLst/>
          </a:prstGeom>
          <a:noFill/>
          <a:ln>
            <a:noFill/>
          </a:ln>
        </p:spPr>
      </p:sp>
      <p:sp>
        <p:nvSpPr>
          <p:cNvPr id="242" name="Google Shape;242;p4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750"/>
              </a:spcBef>
              <a:spcAft>
                <a:spcPts val="0"/>
              </a:spcAft>
              <a:buSzPts val="1050"/>
              <a:buNone/>
              <a:defRPr sz="1050"/>
            </a:lvl1pPr>
            <a:lvl2pPr marL="914400" lvl="1" indent="-228600" algn="l" rtl="0">
              <a:lnSpc>
                <a:spcPct val="100000"/>
              </a:lnSpc>
              <a:spcBef>
                <a:spcPts val="750"/>
              </a:spcBef>
              <a:spcAft>
                <a:spcPts val="0"/>
              </a:spcAft>
              <a:buSzPts val="900"/>
              <a:buNone/>
              <a:defRPr sz="900"/>
            </a:lvl2pPr>
            <a:lvl3pPr marL="1371600" lvl="2" indent="-228600" algn="l" rtl="0">
              <a:lnSpc>
                <a:spcPct val="100000"/>
              </a:lnSpc>
              <a:spcBef>
                <a:spcPts val="750"/>
              </a:spcBef>
              <a:spcAft>
                <a:spcPts val="0"/>
              </a:spcAft>
              <a:buSzPts val="750"/>
              <a:buNone/>
              <a:defRPr sz="750"/>
            </a:lvl3pPr>
            <a:lvl4pPr marL="1828800" lvl="3" indent="-228600" algn="l" rtl="0">
              <a:lnSpc>
                <a:spcPct val="100000"/>
              </a:lnSpc>
              <a:spcBef>
                <a:spcPts val="750"/>
              </a:spcBef>
              <a:spcAft>
                <a:spcPts val="0"/>
              </a:spcAft>
              <a:buSzPts val="675"/>
              <a:buNone/>
              <a:defRPr sz="675"/>
            </a:lvl4pPr>
            <a:lvl5pPr marL="2286000" lvl="4" indent="-228600" algn="l" rtl="0">
              <a:lnSpc>
                <a:spcPct val="100000"/>
              </a:lnSpc>
              <a:spcBef>
                <a:spcPts val="750"/>
              </a:spcBef>
              <a:spcAft>
                <a:spcPts val="0"/>
              </a:spcAft>
              <a:buSzPts val="675"/>
              <a:buNone/>
              <a:defRPr sz="675"/>
            </a:lvl5pPr>
            <a:lvl6pPr marL="2743200" lvl="5" indent="-228600" algn="l" rtl="0">
              <a:lnSpc>
                <a:spcPct val="100000"/>
              </a:lnSpc>
              <a:spcBef>
                <a:spcPts val="750"/>
              </a:spcBef>
              <a:spcAft>
                <a:spcPts val="0"/>
              </a:spcAft>
              <a:buSzPts val="675"/>
              <a:buNone/>
              <a:defRPr sz="675"/>
            </a:lvl6pPr>
            <a:lvl7pPr marL="3200400" lvl="6" indent="-228600" algn="l" rtl="0">
              <a:lnSpc>
                <a:spcPct val="100000"/>
              </a:lnSpc>
              <a:spcBef>
                <a:spcPts val="750"/>
              </a:spcBef>
              <a:spcAft>
                <a:spcPts val="0"/>
              </a:spcAft>
              <a:buSzPts val="675"/>
              <a:buNone/>
              <a:defRPr sz="675"/>
            </a:lvl7pPr>
            <a:lvl8pPr marL="3657600" lvl="7" indent="-228600" algn="l" rtl="0">
              <a:lnSpc>
                <a:spcPct val="100000"/>
              </a:lnSpc>
              <a:spcBef>
                <a:spcPts val="750"/>
              </a:spcBef>
              <a:spcAft>
                <a:spcPts val="0"/>
              </a:spcAft>
              <a:buSzPts val="675"/>
              <a:buNone/>
              <a:defRPr sz="675"/>
            </a:lvl8pPr>
            <a:lvl9pPr marL="4114800" lvl="8" indent="-228600" algn="l" rtl="0">
              <a:lnSpc>
                <a:spcPct val="100000"/>
              </a:lnSpc>
              <a:spcBef>
                <a:spcPts val="750"/>
              </a:spcBef>
              <a:spcAft>
                <a:spcPts val="0"/>
              </a:spcAft>
              <a:buSzPts val="675"/>
              <a:buNone/>
              <a:defRPr sz="675"/>
            </a:lvl9pPr>
          </a:lstStyle>
          <a:p>
            <a:endParaRPr/>
          </a:p>
        </p:txBody>
      </p:sp>
      <p:cxnSp>
        <p:nvCxnSpPr>
          <p:cNvPr id="243" name="Google Shape;243;p41"/>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4" name="Google Shape;244;p41"/>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45" name="Google Shape;245;p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246"/>
        <p:cNvGrpSpPr/>
        <p:nvPr/>
      </p:nvGrpSpPr>
      <p:grpSpPr>
        <a:xfrm>
          <a:off x="0" y="0"/>
          <a:ext cx="0" cy="0"/>
          <a:chOff x="0" y="0"/>
          <a:chExt cx="0" cy="0"/>
        </a:xfrm>
      </p:grpSpPr>
      <p:sp>
        <p:nvSpPr>
          <p:cNvPr id="247" name="Google Shape;247;p42"/>
          <p:cNvSpPr txBox="1">
            <a:spLocks noGrp="1"/>
          </p:cNvSpPr>
          <p:nvPr>
            <p:ph type="body" idx="1"/>
          </p:nvPr>
        </p:nvSpPr>
        <p:spPr>
          <a:xfrm>
            <a:off x="595201"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48" name="Google Shape;248;p42"/>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49" name="Google Shape;249;p42"/>
          <p:cNvSpPr>
            <a:spLocks noGrp="1"/>
          </p:cNvSpPr>
          <p:nvPr>
            <p:ph type="pic" idx="2"/>
          </p:nvPr>
        </p:nvSpPr>
        <p:spPr>
          <a:xfrm>
            <a:off x="1761067" y="1311966"/>
            <a:ext cx="1456200" cy="685800"/>
          </a:xfrm>
          <a:prstGeom prst="rect">
            <a:avLst/>
          </a:prstGeom>
          <a:noFill/>
          <a:ln>
            <a:noFill/>
          </a:ln>
        </p:spPr>
      </p:sp>
      <p:sp>
        <p:nvSpPr>
          <p:cNvPr id="250" name="Google Shape;250;p42"/>
          <p:cNvSpPr>
            <a:spLocks noGrp="1"/>
          </p:cNvSpPr>
          <p:nvPr>
            <p:ph type="pic" idx="3"/>
          </p:nvPr>
        </p:nvSpPr>
        <p:spPr>
          <a:xfrm>
            <a:off x="3843867" y="1311966"/>
            <a:ext cx="1456200" cy="685800"/>
          </a:xfrm>
          <a:prstGeom prst="rect">
            <a:avLst/>
          </a:prstGeom>
          <a:noFill/>
          <a:ln>
            <a:noFill/>
          </a:ln>
        </p:spPr>
      </p:sp>
      <p:sp>
        <p:nvSpPr>
          <p:cNvPr id="251" name="Google Shape;251;p42"/>
          <p:cNvSpPr txBox="1">
            <a:spLocks noGrp="1"/>
          </p:cNvSpPr>
          <p:nvPr>
            <p:ph type="body" idx="4"/>
          </p:nvPr>
        </p:nvSpPr>
        <p:spPr>
          <a:xfrm>
            <a:off x="595201"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52" name="Google Shape;252;p42"/>
          <p:cNvSpPr>
            <a:spLocks noGrp="1"/>
          </p:cNvSpPr>
          <p:nvPr>
            <p:ph type="pic" idx="5"/>
          </p:nvPr>
        </p:nvSpPr>
        <p:spPr>
          <a:xfrm>
            <a:off x="1761067" y="2864204"/>
            <a:ext cx="1456200" cy="685800"/>
          </a:xfrm>
          <a:prstGeom prst="rect">
            <a:avLst/>
          </a:prstGeom>
          <a:noFill/>
          <a:ln>
            <a:noFill/>
          </a:ln>
        </p:spPr>
      </p:sp>
      <p:sp>
        <p:nvSpPr>
          <p:cNvPr id="253" name="Google Shape;253;p42"/>
          <p:cNvSpPr>
            <a:spLocks noGrp="1"/>
          </p:cNvSpPr>
          <p:nvPr>
            <p:ph type="pic" idx="6"/>
          </p:nvPr>
        </p:nvSpPr>
        <p:spPr>
          <a:xfrm>
            <a:off x="3843867" y="2864204"/>
            <a:ext cx="1456200" cy="685800"/>
          </a:xfrm>
          <a:prstGeom prst="rect">
            <a:avLst/>
          </a:prstGeom>
          <a:noFill/>
          <a:ln>
            <a:noFill/>
          </a:ln>
        </p:spPr>
      </p:sp>
      <p:sp>
        <p:nvSpPr>
          <p:cNvPr id="254" name="Google Shape;254;p4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55" name="Google Shape;255;p4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56"/>
        <p:cNvGrpSpPr/>
        <p:nvPr/>
      </p:nvGrpSpPr>
      <p:grpSpPr>
        <a:xfrm>
          <a:off x="0" y="0"/>
          <a:ext cx="0" cy="0"/>
          <a:chOff x="0" y="0"/>
          <a:chExt cx="0" cy="0"/>
        </a:xfrm>
      </p:grpSpPr>
      <p:sp>
        <p:nvSpPr>
          <p:cNvPr id="257" name="Google Shape;257;p43"/>
          <p:cNvSpPr txBox="1"/>
          <p:nvPr/>
        </p:nvSpPr>
        <p:spPr>
          <a:xfrm>
            <a:off x="1110838" y="1407916"/>
            <a:ext cx="6128700" cy="1246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350">
                <a:solidFill>
                  <a:schemeClr val="lt1"/>
                </a:solidFill>
                <a:latin typeface="Calibri"/>
                <a:ea typeface="Calibri"/>
                <a:cs typeface="Calibri"/>
                <a:sym typeface="Calibri"/>
              </a:rPr>
            </a:br>
            <a:r>
              <a:rPr lang="en"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258" name="Google Shape;258;p43" descr="PPT Accessibility URL"/>
          <p:cNvSpPr txBox="1">
            <a:spLocks noGrp="1"/>
          </p:cNvSpPr>
          <p:nvPr>
            <p:ph type="ctrTitle"/>
          </p:nvPr>
        </p:nvSpPr>
        <p:spPr>
          <a:xfrm>
            <a:off x="1110838" y="3100039"/>
            <a:ext cx="57657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59" name="Google Shape;259;p43"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260" name="Google Shape;260;p43"/>
          <p:cNvPicPr preferRelativeResize="0"/>
          <p:nvPr/>
        </p:nvPicPr>
        <p:blipFill rotWithShape="1">
          <a:blip r:embed="rId3">
            <a:alphaModFix/>
          </a:blip>
          <a:srcRect/>
          <a:stretch/>
        </p:blipFill>
        <p:spPr>
          <a:xfrm>
            <a:off x="7366000" y="0"/>
            <a:ext cx="1778000" cy="5143499"/>
          </a:xfrm>
          <a:prstGeom prst="rect">
            <a:avLst/>
          </a:prstGeom>
          <a:noFill/>
          <a:ln>
            <a:noFill/>
          </a:ln>
        </p:spPr>
      </p:pic>
      <p:cxnSp>
        <p:nvCxnSpPr>
          <p:cNvPr id="261" name="Google Shape;261;p4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2" name="Google Shape;262;p4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63"/>
        <p:cNvGrpSpPr/>
        <p:nvPr/>
      </p:nvGrpSpPr>
      <p:grpSpPr>
        <a:xfrm>
          <a:off x="0" y="0"/>
          <a:ext cx="0" cy="0"/>
          <a:chOff x="0" y="0"/>
          <a:chExt cx="0" cy="0"/>
        </a:xfrm>
      </p:grpSpPr>
      <p:sp>
        <p:nvSpPr>
          <p:cNvPr id="264" name="Google Shape;264;p44"/>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65" name="Google Shape;265;p44"/>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44"/>
          <p:cNvSpPr txBox="1">
            <a:spLocks noGrp="1"/>
          </p:cNvSpPr>
          <p:nvPr>
            <p:ph type="subTitle" idx="1"/>
          </p:nvPr>
        </p:nvSpPr>
        <p:spPr>
          <a:xfrm>
            <a:off x="1121760" y="2992564"/>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pic>
        <p:nvPicPr>
          <p:cNvPr id="267" name="Google Shape;267;p44"/>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68" name="Google Shape;268;p44"/>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9" name="Google Shape;269;p44"/>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2" name="Google Shape;272;p45"/>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45"/>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74" name="Google Shape;274;p45"/>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75" name="Google Shape;275;p45"/>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76" name="Google Shape;276;p45"/>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77"/>
        <p:cNvGrpSpPr/>
        <p:nvPr/>
      </p:nvGrpSpPr>
      <p:grpSpPr>
        <a:xfrm>
          <a:off x="0" y="0"/>
          <a:ext cx="0" cy="0"/>
          <a:chOff x="0" y="0"/>
          <a:chExt cx="0" cy="0"/>
        </a:xfrm>
      </p:grpSpPr>
      <p:pic>
        <p:nvPicPr>
          <p:cNvPr id="278" name="Google Shape;278;p46"/>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9" name="Google Shape;279;p46"/>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46"/>
          <p:cNvSpPr txBox="1">
            <a:spLocks noGrp="1"/>
          </p:cNvSpPr>
          <p:nvPr>
            <p:ph type="subTitle" idx="1"/>
          </p:nvPr>
        </p:nvSpPr>
        <p:spPr>
          <a:xfrm>
            <a:off x="1117680" y="1008874"/>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81" name="Google Shape;281;p46"/>
          <p:cNvSpPr txBox="1">
            <a:spLocks noGrp="1"/>
          </p:cNvSpPr>
          <p:nvPr>
            <p:ph type="body" idx="2"/>
          </p:nvPr>
        </p:nvSpPr>
        <p:spPr>
          <a:xfrm>
            <a:off x="1128502" y="1438041"/>
            <a:ext cx="34434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82" name="Google Shape;282;p46" descr="Picture or Chart"/>
          <p:cNvSpPr txBox="1">
            <a:spLocks noGrp="1"/>
          </p:cNvSpPr>
          <p:nvPr>
            <p:ph type="body" idx="3"/>
          </p:nvPr>
        </p:nvSpPr>
        <p:spPr>
          <a:xfrm>
            <a:off x="4765676" y="1440657"/>
            <a:ext cx="3965700" cy="2237100"/>
          </a:xfrm>
          <a:prstGeom prst="rect">
            <a:avLst/>
          </a:prstGeom>
          <a:noFill/>
          <a:ln>
            <a:noFill/>
          </a:ln>
        </p:spPr>
        <p:txBody>
          <a:bodyPr spcFirstLastPara="1" wrap="square" lIns="0" tIns="0" rIns="0" bIns="0" anchor="ctr" anchorCtr="0">
            <a:normAutofit/>
          </a:bodyPr>
          <a:lstStyle>
            <a:lvl1pPr marL="457200" lvl="0" indent="-314325" algn="ctr" rtl="0">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228600" algn="ctr" rtl="0">
              <a:lnSpc>
                <a:spcPct val="100000"/>
              </a:lnSpc>
              <a:spcBef>
                <a:spcPts val="750"/>
              </a:spcBef>
              <a:spcAft>
                <a:spcPts val="0"/>
              </a:spcAft>
              <a:buSzPts val="1200"/>
              <a:buNone/>
              <a:defRPr>
                <a:solidFill>
                  <a:schemeClr val="dk1"/>
                </a:solidFill>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83" name="Google Shape;283;p46"/>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84" name="Google Shape;284;p4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85"/>
        <p:cNvGrpSpPr/>
        <p:nvPr/>
      </p:nvGrpSpPr>
      <p:grpSpPr>
        <a:xfrm>
          <a:off x="0" y="0"/>
          <a:ext cx="0" cy="0"/>
          <a:chOff x="0" y="0"/>
          <a:chExt cx="0" cy="0"/>
        </a:xfrm>
      </p:grpSpPr>
      <p:sp>
        <p:nvSpPr>
          <p:cNvPr id="286" name="Google Shape;286;p47" descr="Description of Picture"/>
          <p:cNvSpPr>
            <a:spLocks noGrp="1"/>
          </p:cNvSpPr>
          <p:nvPr>
            <p:ph type="pic" idx="2"/>
          </p:nvPr>
        </p:nvSpPr>
        <p:spPr>
          <a:xfrm>
            <a:off x="0" y="0"/>
            <a:ext cx="9144000" cy="5143500"/>
          </a:xfrm>
          <a:prstGeom prst="rect">
            <a:avLst/>
          </a:prstGeom>
          <a:noFill/>
          <a:ln>
            <a:noFill/>
          </a:ln>
        </p:spPr>
      </p:sp>
      <p:sp>
        <p:nvSpPr>
          <p:cNvPr id="287" name="Google Shape;287;p47"/>
          <p:cNvSpPr txBox="1">
            <a:spLocks noGrp="1"/>
          </p:cNvSpPr>
          <p:nvPr>
            <p:ph type="ctrTitle"/>
          </p:nvPr>
        </p:nvSpPr>
        <p:spPr>
          <a:xfrm>
            <a:off x="381000" y="228600"/>
            <a:ext cx="2879100" cy="5610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88" name="Google Shape;288;p47"/>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89" name="Google Shape;289;p4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0" name="Google Shape;290;p4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91"/>
        <p:cNvGrpSpPr/>
        <p:nvPr/>
      </p:nvGrpSpPr>
      <p:grpSpPr>
        <a:xfrm>
          <a:off x="0" y="0"/>
          <a:ext cx="0" cy="0"/>
          <a:chOff x="0" y="0"/>
          <a:chExt cx="0" cy="0"/>
        </a:xfrm>
      </p:grpSpPr>
      <p:sp>
        <p:nvSpPr>
          <p:cNvPr id="292" name="Google Shape;292;p48"/>
          <p:cNvSpPr/>
          <p:nvPr/>
        </p:nvSpPr>
        <p:spPr>
          <a:xfrm>
            <a:off x="1"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3" name="Google Shape;293;p48"/>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48"/>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5" name="Google Shape;295;p48"/>
          <p:cNvSpPr txBox="1">
            <a:spLocks noGrp="1"/>
          </p:cNvSpPr>
          <p:nvPr>
            <p:ph type="subTitle" idx="1"/>
          </p:nvPr>
        </p:nvSpPr>
        <p:spPr>
          <a:xfrm>
            <a:off x="1986208"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96" name="Google Shape;296;p48"/>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pic>
        <p:nvPicPr>
          <p:cNvPr id="297" name="Google Shape;297;p48"/>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98" name="Google Shape;298;p4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9" name="Google Shape;299;p4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2150850"/>
            <a:ext cx="8520600" cy="841800"/>
          </a:xfrm>
          <a:prstGeom prst="rect">
            <a:avLst/>
          </a:prstGeom>
        </p:spPr>
        <p:txBody>
          <a:bodyPr spcFirstLastPara="1" wrap="square" lIns="182875" tIns="182875" rIns="182875" bIns="18287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49"/>
          <p:cNvSpPr txBox="1">
            <a:spLocks noGrp="1"/>
          </p:cNvSpPr>
          <p:nvPr>
            <p:ph type="sldNum" idx="12"/>
          </p:nvPr>
        </p:nvSpPr>
        <p:spPr>
          <a:xfrm>
            <a:off x="8472458" y="4663217"/>
            <a:ext cx="548700" cy="393600"/>
          </a:xfrm>
          <a:prstGeom prst="rect">
            <a:avLst/>
          </a:prstGeom>
        </p:spPr>
        <p:txBody>
          <a:bodyPr spcFirstLastPara="1" wrap="square" lIns="18275" tIns="45700" rIns="1827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2.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15"/>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5" name="Google Shape;65;p1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15"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1606046"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3" name="Google Shape;183;p32"/>
          <p:cNvSpPr txBox="1">
            <a:spLocks noGrp="1"/>
          </p:cNvSpPr>
          <p:nvPr>
            <p:ph type="body" idx="1"/>
          </p:nvPr>
        </p:nvSpPr>
        <p:spPr>
          <a:xfrm>
            <a:off x="1606046"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84" name="Google Shape;184;p3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85" name="Google Shape;185;p32" descr="A close up of a sign&#10;&#10;Description automatically generated"/>
          <p:cNvPicPr preferRelativeResize="0"/>
          <p:nvPr/>
        </p:nvPicPr>
        <p:blipFill rotWithShape="1">
          <a:blip r:embed="rId19">
            <a:alphaModFix/>
          </a:blip>
          <a:srcRect/>
          <a:stretch/>
        </p:blipFill>
        <p:spPr>
          <a:xfrm>
            <a:off x="8746671" y="4921687"/>
            <a:ext cx="292554"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jpg"/><Relationship Id="rId21" Type="http://schemas.openxmlformats.org/officeDocument/2006/relationships/image" Target="../media/image29.jpeg"/><Relationship Id="rId7" Type="http://schemas.openxmlformats.org/officeDocument/2006/relationships/image" Target="../media/image15.jp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jp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hyperlink" Target="mailto:jiang784@purdue.ed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ctrTitle"/>
          </p:nvPr>
        </p:nvSpPr>
        <p:spPr>
          <a:xfrm>
            <a:off x="50" y="-1085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1100"/>
              <a:buFont typeface="Arial"/>
              <a:buNone/>
            </a:pPr>
            <a:r>
              <a:rPr lang="en" sz="3400" b="1" dirty="0" err="1">
                <a:solidFill>
                  <a:schemeClr val="dk1"/>
                </a:solidFill>
              </a:rPr>
              <a:t>PeaTMOSS</a:t>
            </a:r>
            <a:r>
              <a:rPr lang="en" sz="3400" dirty="0">
                <a:solidFill>
                  <a:schemeClr val="dk1"/>
                </a:solidFill>
              </a:rPr>
              <a:t>: A Dataset and Initial Analysis of </a:t>
            </a:r>
            <a:r>
              <a:rPr lang="en" sz="3400" b="1" u="sng" dirty="0">
                <a:solidFill>
                  <a:schemeClr val="dk1"/>
                </a:solidFill>
              </a:rPr>
              <a:t>P</a:t>
            </a:r>
            <a:r>
              <a:rPr lang="en" sz="3400" dirty="0">
                <a:solidFill>
                  <a:schemeClr val="dk1"/>
                </a:solidFill>
              </a:rPr>
              <a:t>re-</a:t>
            </a:r>
            <a:r>
              <a:rPr lang="en" sz="3400" b="1" u="sng" dirty="0">
                <a:solidFill>
                  <a:schemeClr val="dk1"/>
                </a:solidFill>
              </a:rPr>
              <a:t>T</a:t>
            </a:r>
            <a:r>
              <a:rPr lang="en" sz="3400" dirty="0">
                <a:solidFill>
                  <a:schemeClr val="dk1"/>
                </a:solidFill>
              </a:rPr>
              <a:t>rained </a:t>
            </a:r>
            <a:r>
              <a:rPr lang="en" sz="3400" b="1" u="sng" dirty="0">
                <a:solidFill>
                  <a:schemeClr val="dk1"/>
                </a:solidFill>
              </a:rPr>
              <a:t>M</a:t>
            </a:r>
            <a:r>
              <a:rPr lang="en" sz="3400" dirty="0">
                <a:solidFill>
                  <a:schemeClr val="dk1"/>
                </a:solidFill>
              </a:rPr>
              <a:t>odels in </a:t>
            </a:r>
            <a:r>
              <a:rPr lang="en" sz="3400" b="1" u="sng" dirty="0">
                <a:solidFill>
                  <a:schemeClr val="dk1"/>
                </a:solidFill>
              </a:rPr>
              <a:t>O</a:t>
            </a:r>
            <a:r>
              <a:rPr lang="en" sz="3400" dirty="0">
                <a:solidFill>
                  <a:schemeClr val="dk1"/>
                </a:solidFill>
              </a:rPr>
              <a:t>pen-</a:t>
            </a:r>
            <a:r>
              <a:rPr lang="en" sz="3400" b="1" u="sng" dirty="0">
                <a:solidFill>
                  <a:schemeClr val="dk1"/>
                </a:solidFill>
              </a:rPr>
              <a:t>S</a:t>
            </a:r>
            <a:r>
              <a:rPr lang="en" sz="3400" dirty="0">
                <a:solidFill>
                  <a:schemeClr val="dk1"/>
                </a:solidFill>
              </a:rPr>
              <a:t>ource </a:t>
            </a:r>
            <a:r>
              <a:rPr lang="en" sz="3400" b="1" u="sng" dirty="0">
                <a:solidFill>
                  <a:schemeClr val="dk1"/>
                </a:solidFill>
              </a:rPr>
              <a:t>S</a:t>
            </a:r>
            <a:r>
              <a:rPr lang="en" sz="3400" dirty="0">
                <a:solidFill>
                  <a:schemeClr val="dk1"/>
                </a:solidFill>
              </a:rPr>
              <a:t>oftware</a:t>
            </a:r>
            <a:endParaRPr sz="3400" b="1" dirty="0">
              <a:solidFill>
                <a:schemeClr val="dk1"/>
              </a:solidFill>
            </a:endParaRPr>
          </a:p>
        </p:txBody>
      </p:sp>
      <p:pic>
        <p:nvPicPr>
          <p:cNvPr id="309" name="Google Shape;309;p50" descr="Wenxin Jiang"/>
          <p:cNvPicPr preferRelativeResize="0"/>
          <p:nvPr/>
        </p:nvPicPr>
        <p:blipFill rotWithShape="1">
          <a:blip r:embed="rId3">
            <a:alphaModFix/>
          </a:blip>
          <a:srcRect l="220" t="-72" r="-220" b="20072"/>
          <a:stretch/>
        </p:blipFill>
        <p:spPr>
          <a:xfrm>
            <a:off x="317500" y="1191500"/>
            <a:ext cx="1063576" cy="1063576"/>
          </a:xfrm>
          <a:prstGeom prst="rect">
            <a:avLst/>
          </a:prstGeom>
          <a:noFill/>
          <a:ln>
            <a:noFill/>
          </a:ln>
        </p:spPr>
      </p:pic>
      <p:pic>
        <p:nvPicPr>
          <p:cNvPr id="310" name="Google Shape;310;p50"/>
          <p:cNvPicPr preferRelativeResize="0"/>
          <p:nvPr/>
        </p:nvPicPr>
        <p:blipFill rotWithShape="1">
          <a:blip r:embed="rId4">
            <a:alphaModFix/>
          </a:blip>
          <a:srcRect/>
          <a:stretch/>
        </p:blipFill>
        <p:spPr>
          <a:xfrm>
            <a:off x="1699064" y="4589785"/>
            <a:ext cx="4434872" cy="469575"/>
          </a:xfrm>
          <a:prstGeom prst="rect">
            <a:avLst/>
          </a:prstGeom>
          <a:noFill/>
          <a:ln>
            <a:noFill/>
          </a:ln>
        </p:spPr>
      </p:pic>
      <p:sp>
        <p:nvSpPr>
          <p:cNvPr id="311" name="Google Shape;311;p50"/>
          <p:cNvSpPr/>
          <p:nvPr/>
        </p:nvSpPr>
        <p:spPr>
          <a:xfrm>
            <a:off x="13320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312" name="Google Shape;312;p50"/>
          <p:cNvPicPr preferRelativeResize="0"/>
          <p:nvPr/>
        </p:nvPicPr>
        <p:blipFill rotWithShape="1">
          <a:blip r:embed="rId4">
            <a:alphaModFix/>
          </a:blip>
          <a:srcRect/>
          <a:stretch/>
        </p:blipFill>
        <p:spPr>
          <a:xfrm>
            <a:off x="55945" y="4699576"/>
            <a:ext cx="3561611" cy="377125"/>
          </a:xfrm>
          <a:prstGeom prst="rect">
            <a:avLst/>
          </a:prstGeom>
          <a:noFill/>
          <a:ln>
            <a:noFill/>
          </a:ln>
        </p:spPr>
      </p:pic>
      <p:sp>
        <p:nvSpPr>
          <p:cNvPr id="313" name="Google Shape;313;p50"/>
          <p:cNvSpPr txBox="1"/>
          <p:nvPr/>
        </p:nvSpPr>
        <p:spPr>
          <a:xfrm>
            <a:off x="14230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u="sng">
                <a:solidFill>
                  <a:schemeClr val="dk1"/>
                </a:solidFill>
                <a:latin typeface="Calibri"/>
                <a:ea typeface="Calibri"/>
                <a:cs typeface="Calibri"/>
                <a:sym typeface="Calibri"/>
              </a:rPr>
              <a:t>Wenxin Jiang</a:t>
            </a:r>
            <a:r>
              <a:rPr lang="en"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314" name="Google Shape;314;p50"/>
          <p:cNvPicPr preferRelativeResize="0"/>
          <p:nvPr/>
        </p:nvPicPr>
        <p:blipFill rotWithShape="1">
          <a:blip r:embed="rId5">
            <a:alphaModFix/>
          </a:blip>
          <a:srcRect/>
          <a:stretch/>
        </p:blipFill>
        <p:spPr>
          <a:xfrm>
            <a:off x="3617556" y="4722272"/>
            <a:ext cx="1715939" cy="377503"/>
          </a:xfrm>
          <a:prstGeom prst="rect">
            <a:avLst/>
          </a:prstGeom>
          <a:noFill/>
          <a:ln>
            <a:noFill/>
          </a:ln>
        </p:spPr>
      </p:pic>
      <p:pic>
        <p:nvPicPr>
          <p:cNvPr id="315" name="Google Shape;315;p50"/>
          <p:cNvPicPr preferRelativeResize="0"/>
          <p:nvPr/>
        </p:nvPicPr>
        <p:blipFill rotWithShape="1">
          <a:blip r:embed="rId4">
            <a:alphaModFix/>
          </a:blip>
          <a:srcRect r="81003"/>
          <a:stretch/>
        </p:blipFill>
        <p:spPr>
          <a:xfrm>
            <a:off x="1500576" y="1953564"/>
            <a:ext cx="400198" cy="332186"/>
          </a:xfrm>
          <a:prstGeom prst="rect">
            <a:avLst/>
          </a:prstGeom>
          <a:noFill/>
          <a:ln>
            <a:noFill/>
          </a:ln>
        </p:spPr>
      </p:pic>
      <p:pic>
        <p:nvPicPr>
          <p:cNvPr id="316" name="Google Shape;316;p50"/>
          <p:cNvPicPr preferRelativeResize="0"/>
          <p:nvPr/>
        </p:nvPicPr>
        <p:blipFill rotWithShape="1">
          <a:blip r:embed="rId4">
            <a:alphaModFix/>
          </a:blip>
          <a:srcRect r="81003"/>
          <a:stretch/>
        </p:blipFill>
        <p:spPr>
          <a:xfrm>
            <a:off x="6725149" y="3025738"/>
            <a:ext cx="258901" cy="214900"/>
          </a:xfrm>
          <a:prstGeom prst="rect">
            <a:avLst/>
          </a:prstGeom>
          <a:noFill/>
          <a:ln>
            <a:noFill/>
          </a:ln>
        </p:spPr>
      </p:pic>
      <p:pic>
        <p:nvPicPr>
          <p:cNvPr id="317" name="Google Shape;317;p50" descr="James Davis, PhD"/>
          <p:cNvPicPr preferRelativeResize="0"/>
          <p:nvPr/>
        </p:nvPicPr>
        <p:blipFill rotWithShape="1">
          <a:blip r:embed="rId6">
            <a:alphaModFix/>
          </a:blip>
          <a:srcRect t="475" b="9895"/>
          <a:stretch/>
        </p:blipFill>
        <p:spPr>
          <a:xfrm>
            <a:off x="6391839" y="3451512"/>
            <a:ext cx="1036149" cy="1036121"/>
          </a:xfrm>
          <a:prstGeom prst="rect">
            <a:avLst/>
          </a:prstGeom>
          <a:noFill/>
          <a:ln>
            <a:noFill/>
          </a:ln>
        </p:spPr>
      </p:pic>
      <p:pic>
        <p:nvPicPr>
          <p:cNvPr id="318" name="Google Shape;318;p50" descr="Nicholas Synovic"/>
          <p:cNvPicPr preferRelativeResize="0"/>
          <p:nvPr/>
        </p:nvPicPr>
        <p:blipFill rotWithShape="1">
          <a:blip r:embed="rId7">
            <a:alphaModFix/>
          </a:blip>
          <a:srcRect/>
          <a:stretch/>
        </p:blipFill>
        <p:spPr>
          <a:xfrm>
            <a:off x="317499" y="2285739"/>
            <a:ext cx="1063575" cy="1063575"/>
          </a:xfrm>
          <a:prstGeom prst="rect">
            <a:avLst/>
          </a:prstGeom>
          <a:noFill/>
          <a:ln>
            <a:noFill/>
          </a:ln>
        </p:spPr>
      </p:pic>
      <p:pic>
        <p:nvPicPr>
          <p:cNvPr id="319" name="Google Shape;319;p50"/>
          <p:cNvPicPr preferRelativeResize="0"/>
          <p:nvPr/>
        </p:nvPicPr>
        <p:blipFill>
          <a:blip r:embed="rId8">
            <a:alphaModFix/>
          </a:blip>
          <a:stretch>
            <a:fillRect/>
          </a:stretch>
        </p:blipFill>
        <p:spPr>
          <a:xfrm>
            <a:off x="4495175" y="4024450"/>
            <a:ext cx="463175" cy="463175"/>
          </a:xfrm>
          <a:prstGeom prst="rect">
            <a:avLst/>
          </a:prstGeom>
          <a:noFill/>
          <a:ln>
            <a:noFill/>
          </a:ln>
        </p:spPr>
      </p:pic>
      <p:pic>
        <p:nvPicPr>
          <p:cNvPr id="320" name="Google Shape;320;p50"/>
          <p:cNvPicPr preferRelativeResize="0"/>
          <p:nvPr/>
        </p:nvPicPr>
        <p:blipFill>
          <a:blip r:embed="rId9">
            <a:alphaModFix/>
          </a:blip>
          <a:stretch>
            <a:fillRect/>
          </a:stretch>
        </p:blipFill>
        <p:spPr>
          <a:xfrm>
            <a:off x="3362937" y="2293274"/>
            <a:ext cx="1048500" cy="1048500"/>
          </a:xfrm>
          <a:prstGeom prst="rect">
            <a:avLst/>
          </a:prstGeom>
          <a:noFill/>
          <a:ln>
            <a:noFill/>
          </a:ln>
        </p:spPr>
      </p:pic>
      <p:pic>
        <p:nvPicPr>
          <p:cNvPr id="321" name="Google Shape;321;p50"/>
          <p:cNvPicPr preferRelativeResize="0"/>
          <p:nvPr/>
        </p:nvPicPr>
        <p:blipFill>
          <a:blip r:embed="rId10">
            <a:alphaModFix/>
          </a:blip>
          <a:stretch>
            <a:fillRect/>
          </a:stretch>
        </p:blipFill>
        <p:spPr>
          <a:xfrm>
            <a:off x="3355400" y="1191500"/>
            <a:ext cx="1063575" cy="1063575"/>
          </a:xfrm>
          <a:prstGeom prst="rect">
            <a:avLst/>
          </a:prstGeom>
          <a:noFill/>
          <a:ln>
            <a:noFill/>
          </a:ln>
        </p:spPr>
      </p:pic>
      <p:pic>
        <p:nvPicPr>
          <p:cNvPr id="322" name="Google Shape;322;p50"/>
          <p:cNvPicPr preferRelativeResize="0"/>
          <p:nvPr/>
        </p:nvPicPr>
        <p:blipFill>
          <a:blip r:embed="rId11">
            <a:alphaModFix/>
          </a:blip>
          <a:stretch>
            <a:fillRect/>
          </a:stretch>
        </p:blipFill>
        <p:spPr>
          <a:xfrm>
            <a:off x="325024" y="3455450"/>
            <a:ext cx="1048525" cy="1048525"/>
          </a:xfrm>
          <a:prstGeom prst="rect">
            <a:avLst/>
          </a:prstGeom>
          <a:noFill/>
          <a:ln>
            <a:noFill/>
          </a:ln>
        </p:spPr>
      </p:pic>
      <p:pic>
        <p:nvPicPr>
          <p:cNvPr id="323" name="Google Shape;323;p50"/>
          <p:cNvPicPr preferRelativeResize="0"/>
          <p:nvPr/>
        </p:nvPicPr>
        <p:blipFill>
          <a:blip r:embed="rId12">
            <a:alphaModFix/>
          </a:blip>
          <a:stretch>
            <a:fillRect/>
          </a:stretch>
        </p:blipFill>
        <p:spPr>
          <a:xfrm>
            <a:off x="6378125" y="1153300"/>
            <a:ext cx="1063575" cy="1063575"/>
          </a:xfrm>
          <a:prstGeom prst="rect">
            <a:avLst/>
          </a:prstGeom>
          <a:noFill/>
          <a:ln>
            <a:noFill/>
          </a:ln>
        </p:spPr>
      </p:pic>
      <p:pic>
        <p:nvPicPr>
          <p:cNvPr id="324" name="Google Shape;324;p50"/>
          <p:cNvPicPr preferRelativeResize="0"/>
          <p:nvPr/>
        </p:nvPicPr>
        <p:blipFill>
          <a:blip r:embed="rId13">
            <a:alphaModFix/>
          </a:blip>
          <a:stretch>
            <a:fillRect/>
          </a:stretch>
        </p:blipFill>
        <p:spPr>
          <a:xfrm>
            <a:off x="6385650" y="2293263"/>
            <a:ext cx="1048525" cy="1048525"/>
          </a:xfrm>
          <a:prstGeom prst="rect">
            <a:avLst/>
          </a:prstGeom>
          <a:noFill/>
          <a:ln>
            <a:noFill/>
          </a:ln>
        </p:spPr>
      </p:pic>
      <p:pic>
        <p:nvPicPr>
          <p:cNvPr id="325" name="Google Shape;325;p50" descr="Profile photo for gkthiruvathukal"/>
          <p:cNvPicPr preferRelativeResize="0"/>
          <p:nvPr/>
        </p:nvPicPr>
        <p:blipFill rotWithShape="1">
          <a:blip r:embed="rId14">
            <a:alphaModFix/>
          </a:blip>
          <a:srcRect/>
          <a:stretch/>
        </p:blipFill>
        <p:spPr>
          <a:xfrm>
            <a:off x="3355402" y="3434002"/>
            <a:ext cx="1063575" cy="1063546"/>
          </a:xfrm>
          <a:prstGeom prst="rect">
            <a:avLst/>
          </a:prstGeom>
          <a:noFill/>
          <a:ln>
            <a:noFill/>
          </a:ln>
        </p:spPr>
      </p:pic>
      <p:pic>
        <p:nvPicPr>
          <p:cNvPr id="326" name="Google Shape;326;p50"/>
          <p:cNvPicPr preferRelativeResize="0"/>
          <p:nvPr/>
        </p:nvPicPr>
        <p:blipFill rotWithShape="1">
          <a:blip r:embed="rId4">
            <a:alphaModFix/>
          </a:blip>
          <a:srcRect r="81003"/>
          <a:stretch/>
        </p:blipFill>
        <p:spPr>
          <a:xfrm>
            <a:off x="7537151" y="1884689"/>
            <a:ext cx="400198" cy="332186"/>
          </a:xfrm>
          <a:prstGeom prst="rect">
            <a:avLst/>
          </a:prstGeom>
          <a:noFill/>
          <a:ln>
            <a:noFill/>
          </a:ln>
        </p:spPr>
      </p:pic>
      <p:pic>
        <p:nvPicPr>
          <p:cNvPr id="327" name="Google Shape;327;p50"/>
          <p:cNvPicPr preferRelativeResize="0"/>
          <p:nvPr/>
        </p:nvPicPr>
        <p:blipFill rotWithShape="1">
          <a:blip r:embed="rId4">
            <a:alphaModFix/>
          </a:blip>
          <a:srcRect r="81003"/>
          <a:stretch/>
        </p:blipFill>
        <p:spPr>
          <a:xfrm>
            <a:off x="7537151" y="4155439"/>
            <a:ext cx="400198" cy="332186"/>
          </a:xfrm>
          <a:prstGeom prst="rect">
            <a:avLst/>
          </a:prstGeom>
          <a:noFill/>
          <a:ln>
            <a:noFill/>
          </a:ln>
        </p:spPr>
      </p:pic>
      <p:pic>
        <p:nvPicPr>
          <p:cNvPr id="328" name="Google Shape;328;p50"/>
          <p:cNvPicPr preferRelativeResize="0"/>
          <p:nvPr/>
        </p:nvPicPr>
        <p:blipFill>
          <a:blip r:embed="rId8">
            <a:alphaModFix/>
          </a:blip>
          <a:stretch>
            <a:fillRect/>
          </a:stretch>
        </p:blipFill>
        <p:spPr>
          <a:xfrm>
            <a:off x="1500574" y="2870127"/>
            <a:ext cx="463175" cy="463175"/>
          </a:xfrm>
          <a:prstGeom prst="rect">
            <a:avLst/>
          </a:prstGeom>
          <a:noFill/>
          <a:ln>
            <a:noFill/>
          </a:ln>
        </p:spPr>
      </p:pic>
      <p:pic>
        <p:nvPicPr>
          <p:cNvPr id="329" name="Google Shape;329;p50"/>
          <p:cNvPicPr preferRelativeResize="0"/>
          <p:nvPr/>
        </p:nvPicPr>
        <p:blipFill rotWithShape="1">
          <a:blip r:embed="rId4">
            <a:alphaModFix/>
          </a:blip>
          <a:srcRect r="81003"/>
          <a:stretch/>
        </p:blipFill>
        <p:spPr>
          <a:xfrm>
            <a:off x="4495176" y="3025739"/>
            <a:ext cx="400198" cy="332186"/>
          </a:xfrm>
          <a:prstGeom prst="rect">
            <a:avLst/>
          </a:prstGeom>
          <a:noFill/>
          <a:ln>
            <a:noFill/>
          </a:ln>
        </p:spPr>
      </p:pic>
      <p:pic>
        <p:nvPicPr>
          <p:cNvPr id="330" name="Google Shape;330;p50"/>
          <p:cNvPicPr preferRelativeResize="0"/>
          <p:nvPr/>
        </p:nvPicPr>
        <p:blipFill rotWithShape="1">
          <a:blip r:embed="rId4">
            <a:alphaModFix/>
          </a:blip>
          <a:srcRect r="81003"/>
          <a:stretch/>
        </p:blipFill>
        <p:spPr>
          <a:xfrm>
            <a:off x="7537151" y="3020064"/>
            <a:ext cx="400198" cy="332186"/>
          </a:xfrm>
          <a:prstGeom prst="rect">
            <a:avLst/>
          </a:prstGeom>
          <a:noFill/>
          <a:ln>
            <a:noFill/>
          </a:ln>
        </p:spPr>
      </p:pic>
      <p:pic>
        <p:nvPicPr>
          <p:cNvPr id="331" name="Google Shape;331;p50"/>
          <p:cNvPicPr preferRelativeResize="0"/>
          <p:nvPr/>
        </p:nvPicPr>
        <p:blipFill>
          <a:blip r:embed="rId15">
            <a:alphaModFix/>
          </a:blip>
          <a:stretch>
            <a:fillRect/>
          </a:stretch>
        </p:blipFill>
        <p:spPr>
          <a:xfrm>
            <a:off x="1500575" y="4013425"/>
            <a:ext cx="463175" cy="463175"/>
          </a:xfrm>
          <a:prstGeom prst="rect">
            <a:avLst/>
          </a:prstGeom>
          <a:noFill/>
          <a:ln>
            <a:noFill/>
          </a:ln>
        </p:spPr>
      </p:pic>
      <p:pic>
        <p:nvPicPr>
          <p:cNvPr id="332" name="Google Shape;332;p50"/>
          <p:cNvPicPr preferRelativeResize="0"/>
          <p:nvPr/>
        </p:nvPicPr>
        <p:blipFill>
          <a:blip r:embed="rId15">
            <a:alphaModFix/>
          </a:blip>
          <a:stretch>
            <a:fillRect/>
          </a:stretch>
        </p:blipFill>
        <p:spPr>
          <a:xfrm>
            <a:off x="4495175" y="1826450"/>
            <a:ext cx="463175" cy="463175"/>
          </a:xfrm>
          <a:prstGeom prst="rect">
            <a:avLst/>
          </a:prstGeom>
          <a:noFill/>
          <a:ln>
            <a:noFill/>
          </a:ln>
        </p:spPr>
      </p:pic>
      <p:sp>
        <p:nvSpPr>
          <p:cNvPr id="333" name="Google Shape;333;p50"/>
          <p:cNvSpPr txBox="1"/>
          <p:nvPr/>
        </p:nvSpPr>
        <p:spPr>
          <a:xfrm>
            <a:off x="44189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Jerin Yasmin</a:t>
            </a:r>
            <a:endParaRPr sz="2000">
              <a:solidFill>
                <a:schemeClr val="dk1"/>
              </a:solidFill>
              <a:latin typeface="Calibri"/>
              <a:ea typeface="Calibri"/>
              <a:cs typeface="Calibri"/>
              <a:sym typeface="Calibri"/>
            </a:endParaRPr>
          </a:p>
        </p:txBody>
      </p:sp>
      <p:sp>
        <p:nvSpPr>
          <p:cNvPr id="334" name="Google Shape;334;p50"/>
          <p:cNvSpPr txBox="1"/>
          <p:nvPr/>
        </p:nvSpPr>
        <p:spPr>
          <a:xfrm>
            <a:off x="7458333" y="1143700"/>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Jason Jones</a:t>
            </a:r>
            <a:endParaRPr sz="2000" dirty="0">
              <a:solidFill>
                <a:schemeClr val="dk1"/>
              </a:solidFill>
              <a:latin typeface="Calibri"/>
              <a:ea typeface="Calibri"/>
              <a:cs typeface="Calibri"/>
              <a:sym typeface="Calibri"/>
            </a:endParaRPr>
          </a:p>
        </p:txBody>
      </p:sp>
      <p:sp>
        <p:nvSpPr>
          <p:cNvPr id="335" name="Google Shape;335;p50"/>
          <p:cNvSpPr txBox="1"/>
          <p:nvPr/>
        </p:nvSpPr>
        <p:spPr>
          <a:xfrm>
            <a:off x="7458333" y="228013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err="1">
                <a:solidFill>
                  <a:schemeClr val="dk1"/>
                </a:solidFill>
                <a:latin typeface="Calibri"/>
                <a:ea typeface="Calibri"/>
                <a:cs typeface="Calibri"/>
                <a:sym typeface="Calibri"/>
              </a:rPr>
              <a:t>Jiashen</a:t>
            </a:r>
            <a:r>
              <a:rPr lang="en" sz="2000" dirty="0">
                <a:solidFill>
                  <a:schemeClr val="dk1"/>
                </a:solidFill>
                <a:latin typeface="Calibri"/>
                <a:ea typeface="Calibri"/>
                <a:cs typeface="Calibri"/>
                <a:sym typeface="Calibri"/>
              </a:rPr>
              <a:t> </a:t>
            </a:r>
            <a:r>
              <a:rPr lang="en" sz="2000" dirty="0" err="1">
                <a:solidFill>
                  <a:schemeClr val="dk1"/>
                </a:solidFill>
                <a:latin typeface="Calibri"/>
                <a:ea typeface="Calibri"/>
                <a:cs typeface="Calibri"/>
                <a:sym typeface="Calibri"/>
              </a:rPr>
              <a:t>Kuo</a:t>
            </a:r>
            <a:endParaRPr sz="2000" dirty="0">
              <a:solidFill>
                <a:schemeClr val="dk1"/>
              </a:solidFill>
              <a:latin typeface="Calibri"/>
              <a:ea typeface="Calibri"/>
              <a:cs typeface="Calibri"/>
              <a:sym typeface="Calibri"/>
            </a:endParaRPr>
          </a:p>
        </p:txBody>
      </p:sp>
      <p:sp>
        <p:nvSpPr>
          <p:cNvPr id="336" name="Google Shape;336;p50"/>
          <p:cNvSpPr txBox="1"/>
          <p:nvPr/>
        </p:nvSpPr>
        <p:spPr>
          <a:xfrm>
            <a:off x="7507353" y="3456981"/>
            <a:ext cx="14799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James C. </a:t>
            </a:r>
          </a:p>
          <a:p>
            <a:pPr marL="0" marR="0" lvl="0" indent="0" algn="l" rtl="0">
              <a:spcBef>
                <a:spcPts val="0"/>
              </a:spcBef>
              <a:spcAft>
                <a:spcPts val="0"/>
              </a:spcAft>
              <a:buNone/>
            </a:pPr>
            <a:r>
              <a:rPr lang="en" sz="2000" dirty="0">
                <a:solidFill>
                  <a:schemeClr val="dk1"/>
                </a:solidFill>
                <a:latin typeface="Calibri"/>
                <a:ea typeface="Calibri"/>
                <a:cs typeface="Calibri"/>
                <a:sym typeface="Calibri"/>
              </a:rPr>
              <a:t>Davis</a:t>
            </a:r>
            <a:endParaRPr sz="2000" dirty="0">
              <a:solidFill>
                <a:schemeClr val="dk1"/>
              </a:solidFill>
              <a:latin typeface="Calibri"/>
              <a:ea typeface="Calibri"/>
              <a:cs typeface="Calibri"/>
              <a:sym typeface="Calibri"/>
            </a:endParaRPr>
          </a:p>
        </p:txBody>
      </p:sp>
      <p:sp>
        <p:nvSpPr>
          <p:cNvPr id="337" name="Google Shape;337;p50"/>
          <p:cNvSpPr txBox="1"/>
          <p:nvPr/>
        </p:nvSpPr>
        <p:spPr>
          <a:xfrm>
            <a:off x="4498374" y="33949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George K. Thiruvathukal</a:t>
            </a:r>
            <a:endParaRPr sz="2000">
              <a:solidFill>
                <a:schemeClr val="dk1"/>
              </a:solidFill>
              <a:latin typeface="Calibri"/>
              <a:ea typeface="Calibri"/>
              <a:cs typeface="Calibri"/>
              <a:sym typeface="Calibri"/>
            </a:endParaRPr>
          </a:p>
        </p:txBody>
      </p:sp>
      <p:sp>
        <p:nvSpPr>
          <p:cNvPr id="338" name="Google Shape;338;p50"/>
          <p:cNvSpPr txBox="1"/>
          <p:nvPr/>
        </p:nvSpPr>
        <p:spPr>
          <a:xfrm>
            <a:off x="4491499" y="22932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Nathaniel Bielanski</a:t>
            </a:r>
            <a:endParaRPr sz="2000">
              <a:solidFill>
                <a:schemeClr val="dk1"/>
              </a:solidFill>
              <a:latin typeface="Calibri"/>
              <a:ea typeface="Calibri"/>
              <a:cs typeface="Calibri"/>
              <a:sym typeface="Calibri"/>
            </a:endParaRPr>
          </a:p>
        </p:txBody>
      </p:sp>
      <p:sp>
        <p:nvSpPr>
          <p:cNvPr id="339" name="Google Shape;339;p50"/>
          <p:cNvSpPr txBox="1"/>
          <p:nvPr/>
        </p:nvSpPr>
        <p:spPr>
          <a:xfrm>
            <a:off x="1461186" y="2229363"/>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Nicholas Synovic</a:t>
            </a:r>
            <a:endParaRPr sz="2000">
              <a:solidFill>
                <a:schemeClr val="dk1"/>
              </a:solidFill>
              <a:latin typeface="Calibri"/>
              <a:ea typeface="Calibri"/>
              <a:cs typeface="Calibri"/>
              <a:sym typeface="Calibri"/>
            </a:endParaRPr>
          </a:p>
        </p:txBody>
      </p:sp>
      <p:sp>
        <p:nvSpPr>
          <p:cNvPr id="340" name="Google Shape;340;p50"/>
          <p:cNvSpPr txBox="1"/>
          <p:nvPr/>
        </p:nvSpPr>
        <p:spPr>
          <a:xfrm>
            <a:off x="1457424" y="344152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Yuan Tian</a:t>
            </a:r>
            <a:endParaRPr sz="2000">
              <a:solidFill>
                <a:schemeClr val="dk1"/>
              </a:solidFill>
              <a:latin typeface="Calibri"/>
              <a:ea typeface="Calibri"/>
              <a:cs typeface="Calibri"/>
              <a:sym typeface="Calibri"/>
            </a:endParaRPr>
          </a:p>
        </p:txBody>
      </p:sp>
      <p:pic>
        <p:nvPicPr>
          <p:cNvPr id="341" name="Google Shape;341;p50"/>
          <p:cNvPicPr preferRelativeResize="0"/>
          <p:nvPr/>
        </p:nvPicPr>
        <p:blipFill>
          <a:blip r:embed="rId16">
            <a:alphaModFix/>
          </a:blip>
          <a:stretch>
            <a:fillRect/>
          </a:stretch>
        </p:blipFill>
        <p:spPr>
          <a:xfrm>
            <a:off x="5438456" y="4687320"/>
            <a:ext cx="1600847" cy="377692"/>
          </a:xfrm>
          <a:prstGeom prst="rect">
            <a:avLst/>
          </a:prstGeom>
          <a:noFill/>
          <a:ln>
            <a:noFill/>
          </a:ln>
        </p:spPr>
      </p:pic>
      <p:pic>
        <p:nvPicPr>
          <p:cNvPr id="342" name="Google Shape;342;p50" descr="Cisco - Wikipedia"/>
          <p:cNvPicPr preferRelativeResize="0"/>
          <p:nvPr/>
        </p:nvPicPr>
        <p:blipFill rotWithShape="1">
          <a:blip r:embed="rId17">
            <a:alphaModFix/>
          </a:blip>
          <a:srcRect/>
          <a:stretch/>
        </p:blipFill>
        <p:spPr>
          <a:xfrm>
            <a:off x="7772785" y="4748040"/>
            <a:ext cx="681750" cy="280195"/>
          </a:xfrm>
          <a:prstGeom prst="rect">
            <a:avLst/>
          </a:prstGeom>
          <a:noFill/>
          <a:ln>
            <a:noFill/>
          </a:ln>
        </p:spPr>
      </p:pic>
      <p:pic>
        <p:nvPicPr>
          <p:cNvPr id="343" name="Google Shape;343;p50" descr="Google - Apps on Google Play"/>
          <p:cNvPicPr preferRelativeResize="0"/>
          <p:nvPr/>
        </p:nvPicPr>
        <p:blipFill rotWithShape="1">
          <a:blip r:embed="rId18">
            <a:alphaModFix/>
          </a:blip>
          <a:srcRect/>
          <a:stretch/>
        </p:blipFill>
        <p:spPr>
          <a:xfrm>
            <a:off x="8042457" y="4164827"/>
            <a:ext cx="530592" cy="530592"/>
          </a:xfrm>
          <a:prstGeom prst="rect">
            <a:avLst/>
          </a:prstGeom>
          <a:noFill/>
          <a:ln>
            <a:noFill/>
          </a:ln>
        </p:spPr>
      </p:pic>
      <p:pic>
        <p:nvPicPr>
          <p:cNvPr id="344" name="Google Shape;344;p50" descr="National Science Foundation - Wikipedia"/>
          <p:cNvPicPr preferRelativeResize="0"/>
          <p:nvPr/>
        </p:nvPicPr>
        <p:blipFill rotWithShape="1">
          <a:blip r:embed="rId19">
            <a:clrChange>
              <a:clrFrom>
                <a:srgbClr val="FFFFFF"/>
              </a:clrFrom>
              <a:clrTo>
                <a:srgbClr val="FFFFFF">
                  <a:alpha val="0"/>
                </a:srgbClr>
              </a:clrTo>
            </a:clrChange>
            <a:alphaModFix/>
          </a:blip>
          <a:srcRect/>
          <a:stretch/>
        </p:blipFill>
        <p:spPr>
          <a:xfrm>
            <a:off x="7237712" y="4674153"/>
            <a:ext cx="441242" cy="443231"/>
          </a:xfrm>
          <a:prstGeom prst="rect">
            <a:avLst/>
          </a:prstGeom>
          <a:noFill/>
          <a:ln>
            <a:noFill/>
          </a:ln>
        </p:spPr>
      </p:pic>
      <p:pic>
        <p:nvPicPr>
          <p:cNvPr id="1026" name="Picture 2" descr="Argonne National Laboratory - The National LaboratoriesThe National  Laboratories">
            <a:extLst>
              <a:ext uri="{FF2B5EF4-FFF2-40B4-BE49-F238E27FC236}">
                <a16:creationId xmlns:a16="http://schemas.microsoft.com/office/drawing/2014/main" id="{A9927621-A55C-4649-9720-209889871C9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7706" y="4124858"/>
            <a:ext cx="681750" cy="68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SERC - Natural Sciences and Engineering Research Council of Canada">
            <a:extLst>
              <a:ext uri="{FF2B5EF4-FFF2-40B4-BE49-F238E27FC236}">
                <a16:creationId xmlns:a16="http://schemas.microsoft.com/office/drawing/2014/main" id="{2975575C-707E-C946-A84F-ADA10D867994}"/>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93680" y="4256037"/>
            <a:ext cx="1333046" cy="13330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0"/>
          <p:cNvSpPr txBox="1">
            <a:spLocks noGrp="1"/>
          </p:cNvSpPr>
          <p:nvPr>
            <p:ph type="title"/>
          </p:nvPr>
        </p:nvSpPr>
        <p:spPr>
          <a:xfrm>
            <a:off x="277150" y="88825"/>
            <a:ext cx="86244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Suppose you wanted to study or support PTM use…</a:t>
            </a:r>
            <a:endParaRPr sz="3000"/>
          </a:p>
        </p:txBody>
      </p:sp>
      <p:pic>
        <p:nvPicPr>
          <p:cNvPr id="436" name="Google Shape;436;p60"/>
          <p:cNvPicPr preferRelativeResize="0"/>
          <p:nvPr/>
        </p:nvPicPr>
        <p:blipFill>
          <a:blip r:embed="rId3">
            <a:alphaModFix/>
          </a:blip>
          <a:stretch>
            <a:fillRect/>
          </a:stretch>
        </p:blipFill>
        <p:spPr>
          <a:xfrm>
            <a:off x="905063" y="861827"/>
            <a:ext cx="7333875" cy="2606150"/>
          </a:xfrm>
          <a:prstGeom prst="rect">
            <a:avLst/>
          </a:prstGeom>
          <a:noFill/>
          <a:ln>
            <a:noFill/>
          </a:ln>
        </p:spPr>
      </p:pic>
      <p:sp>
        <p:nvSpPr>
          <p:cNvPr id="437" name="Google Shape;437;p60"/>
          <p:cNvSpPr txBox="1"/>
          <p:nvPr/>
        </p:nvSpPr>
        <p:spPr>
          <a:xfrm>
            <a:off x="1299223" y="4270788"/>
            <a:ext cx="6371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“Lite”: 8</a:t>
            </a:r>
            <a:r>
              <a:rPr lang="en" sz="2400">
                <a:latin typeface="Calibri"/>
                <a:ea typeface="Calibri"/>
                <a:cs typeface="Calibri"/>
                <a:sym typeface="Calibri"/>
              </a:rPr>
              <a:t> </a:t>
            </a:r>
            <a:r>
              <a:rPr lang="en" sz="2400">
                <a:solidFill>
                  <a:srgbClr val="000000"/>
                </a:solidFill>
                <a:latin typeface="Calibri"/>
                <a:ea typeface="Calibri"/>
                <a:cs typeface="Calibri"/>
                <a:sym typeface="Calibri"/>
              </a:rPr>
              <a:t>GB (metadata only)</a:t>
            </a:r>
            <a:endParaRPr/>
          </a:p>
          <a:p>
            <a:pPr marL="0" marR="0" lvl="0" indent="0" algn="l" rtl="0">
              <a:spcBef>
                <a:spcPts val="0"/>
              </a:spcBef>
              <a:spcAft>
                <a:spcPts val="0"/>
              </a:spcAft>
              <a:buNone/>
            </a:pPr>
            <a:r>
              <a:rPr lang="en" sz="2400">
                <a:solidFill>
                  <a:srgbClr val="000000"/>
                </a:solidFill>
                <a:latin typeface="Calibri"/>
                <a:ea typeface="Calibri"/>
                <a:cs typeface="Calibri"/>
                <a:sym typeface="Calibri"/>
              </a:rPr>
              <a:t>“Full” : 48 TB including model weights and history</a:t>
            </a:r>
            <a:endParaRPr/>
          </a:p>
        </p:txBody>
      </p:sp>
      <p:sp>
        <p:nvSpPr>
          <p:cNvPr id="438" name="Google Shape;438;p60"/>
          <p:cNvSpPr txBox="1"/>
          <p:nvPr/>
        </p:nvSpPr>
        <p:spPr>
          <a:xfrm>
            <a:off x="1928027" y="3515399"/>
            <a:ext cx="51138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4000" b="1" i="1">
                <a:solidFill>
                  <a:srgbClr val="000000"/>
                </a:solidFill>
                <a:latin typeface="Calibri"/>
                <a:ea typeface="Calibri"/>
                <a:cs typeface="Calibri"/>
                <a:sym typeface="Calibri"/>
              </a:rPr>
              <a:t>The PeaTMOSS dataset</a:t>
            </a:r>
            <a:endParaRPr/>
          </a:p>
        </p:txBody>
      </p:sp>
      <p:sp>
        <p:nvSpPr>
          <p:cNvPr id="439" name="Google Shape;439;p60"/>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Database Schema - Overview</a:t>
            </a:r>
            <a:endParaRPr sz="3000"/>
          </a:p>
        </p:txBody>
      </p:sp>
      <p:pic>
        <p:nvPicPr>
          <p:cNvPr id="445" name="Google Shape;445;p61"/>
          <p:cNvPicPr preferRelativeResize="0"/>
          <p:nvPr/>
        </p:nvPicPr>
        <p:blipFill rotWithShape="1">
          <a:blip r:embed="rId3">
            <a:clrChange>
              <a:clrFrom>
                <a:srgbClr val="FFFFFF"/>
              </a:clrFrom>
              <a:clrTo>
                <a:srgbClr val="FFFFFF">
                  <a:alpha val="0"/>
                </a:srgbClr>
              </a:clrTo>
            </a:clrChange>
            <a:alphaModFix/>
          </a:blip>
          <a:srcRect/>
          <a:stretch/>
        </p:blipFill>
        <p:spPr>
          <a:xfrm>
            <a:off x="1553063" y="567322"/>
            <a:ext cx="5861527" cy="4550008"/>
          </a:xfrm>
          <a:prstGeom prst="rect">
            <a:avLst/>
          </a:prstGeom>
          <a:noFill/>
          <a:ln>
            <a:noFill/>
          </a:ln>
        </p:spPr>
      </p:pic>
      <p:sp>
        <p:nvSpPr>
          <p:cNvPr id="446" name="Google Shape;446;p61"/>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Database Schema – </a:t>
            </a:r>
            <a:r>
              <a:rPr lang="en" sz="3000" b="1" dirty="0"/>
              <a:t>Basic</a:t>
            </a:r>
            <a:r>
              <a:rPr lang="en" sz="3000" dirty="0"/>
              <a:t> PTM Metadata</a:t>
            </a:r>
            <a:endParaRPr sz="3000" dirty="0"/>
          </a:p>
        </p:txBody>
      </p:sp>
      <p:sp>
        <p:nvSpPr>
          <p:cNvPr id="452" name="Google Shape;452;p62"/>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12</a:t>
            </a:fld>
            <a:endParaRPr/>
          </a:p>
        </p:txBody>
      </p:sp>
      <p:pic>
        <p:nvPicPr>
          <p:cNvPr id="453" name="Google Shape;453;p62"/>
          <p:cNvPicPr preferRelativeResize="0"/>
          <p:nvPr/>
        </p:nvPicPr>
        <p:blipFill>
          <a:blip r:embed="rId3">
            <a:alphaModFix/>
          </a:blip>
          <a:stretch>
            <a:fillRect/>
          </a:stretch>
        </p:blipFill>
        <p:spPr>
          <a:xfrm>
            <a:off x="875825" y="669097"/>
            <a:ext cx="2459611" cy="4271378"/>
          </a:xfrm>
          <a:prstGeom prst="rect">
            <a:avLst/>
          </a:prstGeom>
          <a:noFill/>
          <a:ln>
            <a:noFill/>
          </a:ln>
        </p:spPr>
      </p:pic>
      <p:sp>
        <p:nvSpPr>
          <p:cNvPr id="454" name="Google Shape;454;p62"/>
          <p:cNvSpPr txBox="1"/>
          <p:nvPr/>
        </p:nvSpPr>
        <p:spPr>
          <a:xfrm>
            <a:off x="3631550" y="1114075"/>
            <a:ext cx="3891900" cy="13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455" name="Google Shape;455;p62"/>
          <p:cNvSpPr txBox="1"/>
          <p:nvPr/>
        </p:nvSpPr>
        <p:spPr>
          <a:xfrm>
            <a:off x="4434164" y="649425"/>
            <a:ext cx="501330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Downloads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Authors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Library</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Model tag</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Language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Architecture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Dataset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Database Schema - </a:t>
            </a:r>
            <a:r>
              <a:rPr lang="en" sz="3000" b="1" dirty="0"/>
              <a:t>GitHub</a:t>
            </a:r>
            <a:r>
              <a:rPr lang="en" sz="3000" dirty="0"/>
              <a:t> Project Metadata</a:t>
            </a:r>
            <a:endParaRPr sz="3000" dirty="0"/>
          </a:p>
        </p:txBody>
      </p:sp>
      <p:sp>
        <p:nvSpPr>
          <p:cNvPr id="461" name="Google Shape;461;p6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13</a:t>
            </a:fld>
            <a:endParaRPr/>
          </a:p>
        </p:txBody>
      </p:sp>
      <p:sp>
        <p:nvSpPr>
          <p:cNvPr id="463" name="Google Shape;463;p63"/>
          <p:cNvSpPr txBox="1"/>
          <p:nvPr/>
        </p:nvSpPr>
        <p:spPr>
          <a:xfrm>
            <a:off x="4995790" y="1367250"/>
            <a:ext cx="354892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PRs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Issues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Label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6140BA5-3D48-E640-9AD8-10778302D706}"/>
              </a:ext>
            </a:extLst>
          </p:cNvPr>
          <p:cNvPicPr>
            <a:picLocks noChangeAspect="1"/>
          </p:cNvPicPr>
          <p:nvPr/>
        </p:nvPicPr>
        <p:blipFill rotWithShape="1">
          <a:blip r:embed="rId3"/>
          <a:srcRect r="1237"/>
          <a:stretch/>
        </p:blipFill>
        <p:spPr>
          <a:xfrm>
            <a:off x="416440" y="631600"/>
            <a:ext cx="4272558" cy="42115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Database Schema - </a:t>
            </a:r>
            <a:r>
              <a:rPr lang="en" sz="3000" b="1" dirty="0"/>
              <a:t>Enhanced</a:t>
            </a:r>
            <a:r>
              <a:rPr lang="en" sz="3000" dirty="0"/>
              <a:t> PTM Metadata</a:t>
            </a:r>
            <a:endParaRPr sz="3000" dirty="0"/>
          </a:p>
        </p:txBody>
      </p:sp>
      <p:sp>
        <p:nvSpPr>
          <p:cNvPr id="469" name="Google Shape;469;p64"/>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14</a:t>
            </a:fld>
            <a:endParaRPr/>
          </a:p>
        </p:txBody>
      </p:sp>
      <p:sp>
        <p:nvSpPr>
          <p:cNvPr id="471" name="Google Shape;471;p64"/>
          <p:cNvSpPr txBox="1"/>
          <p:nvPr/>
        </p:nvSpPr>
        <p:spPr>
          <a:xfrm>
            <a:off x="5555973" y="891646"/>
            <a:ext cx="3804863"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Base/upstream model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Hyper parameters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Carbon emitted</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Evaluation metrics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Hardware requirements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Parameter count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Input/output format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ABF8F9C-485C-DB45-8B43-8DC9E402A956}"/>
              </a:ext>
            </a:extLst>
          </p:cNvPr>
          <p:cNvPicPr>
            <a:picLocks noChangeAspect="1"/>
          </p:cNvPicPr>
          <p:nvPr/>
        </p:nvPicPr>
        <p:blipFill>
          <a:blip r:embed="rId3"/>
          <a:stretch>
            <a:fillRect/>
          </a:stretch>
        </p:blipFill>
        <p:spPr>
          <a:xfrm>
            <a:off x="277148" y="753359"/>
            <a:ext cx="5203450" cy="42268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dirty="0"/>
              <a:t>Statistics of PTM Supply Chain through Time</a:t>
            </a:r>
            <a:endParaRPr sz="3000" dirty="0"/>
          </a:p>
        </p:txBody>
      </p:sp>
      <p:pic>
        <p:nvPicPr>
          <p:cNvPr id="500" name="Google Shape;500;p68"/>
          <p:cNvPicPr preferRelativeResize="0"/>
          <p:nvPr/>
        </p:nvPicPr>
        <p:blipFill>
          <a:blip r:embed="rId3">
            <a:alphaModFix/>
          </a:blip>
          <a:stretch>
            <a:fillRect/>
          </a:stretch>
        </p:blipFill>
        <p:spPr>
          <a:xfrm>
            <a:off x="277148" y="853953"/>
            <a:ext cx="4516900" cy="3708324"/>
          </a:xfrm>
          <a:prstGeom prst="rect">
            <a:avLst/>
          </a:prstGeom>
          <a:noFill/>
          <a:ln>
            <a:noFill/>
          </a:ln>
        </p:spPr>
      </p:pic>
      <p:sp>
        <p:nvSpPr>
          <p:cNvPr id="502" name="Google Shape;502;p6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15</a:t>
            </a:fld>
            <a:endParaRPr/>
          </a:p>
        </p:txBody>
      </p:sp>
      <p:sp>
        <p:nvSpPr>
          <p:cNvPr id="2" name="TextBox 1">
            <a:extLst>
              <a:ext uri="{FF2B5EF4-FFF2-40B4-BE49-F238E27FC236}">
                <a16:creationId xmlns:a16="http://schemas.microsoft.com/office/drawing/2014/main" id="{DA43B961-288F-D244-98F7-1545A382948A}"/>
              </a:ext>
            </a:extLst>
          </p:cNvPr>
          <p:cNvSpPr txBox="1"/>
          <p:nvPr/>
        </p:nvSpPr>
        <p:spPr>
          <a:xfrm>
            <a:off x="4572000" y="1041587"/>
            <a:ext cx="4294852" cy="3060325"/>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2500" b="1" dirty="0"/>
              <a:t>NLP</a:t>
            </a:r>
            <a:r>
              <a:rPr lang="en-US" sz="2500" dirty="0"/>
              <a:t> and </a:t>
            </a:r>
            <a:r>
              <a:rPr lang="en-US" sz="2500" b="1" dirty="0"/>
              <a:t>multimodal</a:t>
            </a:r>
            <a:r>
              <a:rPr lang="en-US" sz="2500" dirty="0"/>
              <a:t>: noticeably increased after May 2023</a:t>
            </a:r>
          </a:p>
          <a:p>
            <a:pPr marL="285750" indent="-285750">
              <a:lnSpc>
                <a:spcPct val="150000"/>
              </a:lnSpc>
              <a:spcAft>
                <a:spcPts val="1200"/>
              </a:spcAft>
              <a:buFont typeface="Arial" panose="020B0604020202020204" pitchFamily="34" charset="0"/>
              <a:buChar char="•"/>
            </a:pPr>
            <a:r>
              <a:rPr lang="en-US" sz="2500" b="1" dirty="0"/>
              <a:t>Audio</a:t>
            </a:r>
            <a:r>
              <a:rPr lang="en-US" sz="2500" dirty="0"/>
              <a:t> and </a:t>
            </a:r>
            <a:r>
              <a:rPr lang="en-US" sz="2500" b="1" dirty="0"/>
              <a:t>CV</a:t>
            </a:r>
            <a:r>
              <a:rPr lang="en-US" sz="2500" dirty="0"/>
              <a:t>: relatively stable</a:t>
            </a:r>
          </a:p>
        </p:txBody>
      </p:sp>
      <p:sp>
        <p:nvSpPr>
          <p:cNvPr id="3" name="TextBox 2">
            <a:extLst>
              <a:ext uri="{FF2B5EF4-FFF2-40B4-BE49-F238E27FC236}">
                <a16:creationId xmlns:a16="http://schemas.microsoft.com/office/drawing/2014/main" id="{27B50138-5AD1-4740-84EB-59607B0D36B0}"/>
              </a:ext>
            </a:extLst>
          </p:cNvPr>
          <p:cNvSpPr txBox="1"/>
          <p:nvPr/>
        </p:nvSpPr>
        <p:spPr>
          <a:xfrm>
            <a:off x="1294410" y="4621017"/>
            <a:ext cx="6555180" cy="477054"/>
          </a:xfrm>
          <a:prstGeom prst="rect">
            <a:avLst/>
          </a:prstGeom>
          <a:noFill/>
        </p:spPr>
        <p:txBody>
          <a:bodyPr wrap="square" rtlCol="0">
            <a:spAutoFit/>
          </a:bodyPr>
          <a:lstStyle/>
          <a:p>
            <a:r>
              <a:rPr lang="en-US" sz="2500" b="1" dirty="0">
                <a:solidFill>
                  <a:srgbClr val="FF0000"/>
                </a:solidFill>
              </a:rPr>
              <a:t>More analysis can be found in our paper!</a:t>
            </a:r>
          </a:p>
        </p:txBody>
      </p:sp>
    </p:spTree>
    <p:extLst>
      <p:ext uri="{BB962C8B-B14F-4D97-AF65-F5344CB8AC3E}">
        <p14:creationId xmlns:p14="http://schemas.microsoft.com/office/powerpoint/2010/main" val="15692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Mining PTM-Application License Compatibility</a:t>
            </a:r>
            <a:endParaRPr sz="3000"/>
          </a:p>
        </p:txBody>
      </p:sp>
      <p:pic>
        <p:nvPicPr>
          <p:cNvPr id="508" name="Google Shape;508;p69"/>
          <p:cNvPicPr preferRelativeResize="0"/>
          <p:nvPr/>
        </p:nvPicPr>
        <p:blipFill>
          <a:blip r:embed="rId3">
            <a:alphaModFix/>
          </a:blip>
          <a:stretch>
            <a:fillRect/>
          </a:stretch>
        </p:blipFill>
        <p:spPr>
          <a:xfrm>
            <a:off x="1975350" y="656487"/>
            <a:ext cx="6752199" cy="3673326"/>
          </a:xfrm>
          <a:prstGeom prst="rect">
            <a:avLst/>
          </a:prstGeom>
          <a:noFill/>
          <a:ln>
            <a:noFill/>
          </a:ln>
        </p:spPr>
      </p:pic>
      <p:sp>
        <p:nvSpPr>
          <p:cNvPr id="509" name="Google Shape;509;p6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16</a:t>
            </a:fld>
            <a:endParaRPr/>
          </a:p>
        </p:txBody>
      </p:sp>
      <p:cxnSp>
        <p:nvCxnSpPr>
          <p:cNvPr id="510" name="Google Shape;510;p69"/>
          <p:cNvCxnSpPr/>
          <p:nvPr/>
        </p:nvCxnSpPr>
        <p:spPr>
          <a:xfrm rot="10800000">
            <a:off x="1615550" y="1187700"/>
            <a:ext cx="1047900" cy="497700"/>
          </a:xfrm>
          <a:prstGeom prst="straightConnector1">
            <a:avLst/>
          </a:prstGeom>
          <a:noFill/>
          <a:ln w="63500" cap="flat" cmpd="sng">
            <a:solidFill>
              <a:schemeClr val="tx1"/>
            </a:solidFill>
            <a:prstDash val="solid"/>
            <a:round/>
            <a:headEnd type="triangle" w="med" len="med"/>
            <a:tailEnd type="none" w="med" len="med"/>
          </a:ln>
        </p:spPr>
      </p:cxnSp>
      <p:cxnSp>
        <p:nvCxnSpPr>
          <p:cNvPr id="511" name="Google Shape;511;p69"/>
          <p:cNvCxnSpPr>
            <a:cxnSpLocks/>
          </p:cNvCxnSpPr>
          <p:nvPr/>
        </p:nvCxnSpPr>
        <p:spPr>
          <a:xfrm flipH="1" flipV="1">
            <a:off x="1772674" y="1777275"/>
            <a:ext cx="999501" cy="357450"/>
          </a:xfrm>
          <a:prstGeom prst="straightConnector1">
            <a:avLst/>
          </a:prstGeom>
          <a:noFill/>
          <a:ln w="63500" cap="flat" cmpd="sng">
            <a:solidFill>
              <a:schemeClr val="bg1"/>
            </a:solidFill>
            <a:prstDash val="solid"/>
            <a:round/>
            <a:headEnd type="triangle" w="med" len="med"/>
            <a:tailEnd type="none" w="med" len="med"/>
          </a:ln>
        </p:spPr>
      </p:cxnSp>
      <p:cxnSp>
        <p:nvCxnSpPr>
          <p:cNvPr id="512" name="Google Shape;512;p69"/>
          <p:cNvCxnSpPr/>
          <p:nvPr/>
        </p:nvCxnSpPr>
        <p:spPr>
          <a:xfrm rot="10800000">
            <a:off x="1772675" y="2742050"/>
            <a:ext cx="1422600" cy="706500"/>
          </a:xfrm>
          <a:prstGeom prst="straightConnector1">
            <a:avLst/>
          </a:prstGeom>
          <a:noFill/>
          <a:ln w="63500" cap="flat" cmpd="sng">
            <a:solidFill>
              <a:schemeClr val="tx1"/>
            </a:solidFill>
            <a:prstDash val="solid"/>
            <a:round/>
            <a:headEnd type="triangle" w="med" len="med"/>
            <a:tailEnd type="none" w="med" len="med"/>
          </a:ln>
        </p:spPr>
      </p:cxnSp>
      <p:sp>
        <p:nvSpPr>
          <p:cNvPr id="513" name="Google Shape;513;p69"/>
          <p:cNvSpPr txBox="1"/>
          <p:nvPr/>
        </p:nvSpPr>
        <p:spPr>
          <a:xfrm>
            <a:off x="101300" y="904390"/>
            <a:ext cx="14823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50000"/>
                  </a:schemeClr>
                </a:solidFill>
                <a:latin typeface="Calibri"/>
                <a:ea typeface="Calibri"/>
                <a:cs typeface="Calibri"/>
                <a:sym typeface="Calibri"/>
              </a:rPr>
              <a:t>Excluded</a:t>
            </a:r>
            <a:endParaRPr sz="2500" b="1" dirty="0">
              <a:solidFill>
                <a:schemeClr val="bg2">
                  <a:lumMod val="50000"/>
                </a:schemeClr>
              </a:solidFill>
              <a:latin typeface="Calibri"/>
              <a:ea typeface="Calibri"/>
              <a:cs typeface="Calibri"/>
              <a:sym typeface="Calibri"/>
            </a:endParaRPr>
          </a:p>
        </p:txBody>
      </p:sp>
      <p:sp>
        <p:nvSpPr>
          <p:cNvPr id="514" name="Google Shape;514;p69"/>
          <p:cNvSpPr txBox="1"/>
          <p:nvPr/>
        </p:nvSpPr>
        <p:spPr>
          <a:xfrm>
            <a:off x="101300" y="1353714"/>
            <a:ext cx="18479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0070C0"/>
                </a:solidFill>
                <a:latin typeface="Calibri"/>
                <a:ea typeface="Calibri"/>
                <a:cs typeface="Calibri"/>
                <a:sym typeface="Calibri"/>
              </a:rPr>
              <a:t>Compatible</a:t>
            </a:r>
            <a:endParaRPr sz="2500" b="1" dirty="0">
              <a:solidFill>
                <a:srgbClr val="0070C0"/>
              </a:solidFill>
              <a:latin typeface="Calibri"/>
              <a:ea typeface="Calibri"/>
              <a:cs typeface="Calibri"/>
              <a:sym typeface="Calibri"/>
            </a:endParaRPr>
          </a:p>
        </p:txBody>
      </p:sp>
      <p:sp>
        <p:nvSpPr>
          <p:cNvPr id="515" name="Google Shape;515;p69"/>
          <p:cNvSpPr txBox="1"/>
          <p:nvPr/>
        </p:nvSpPr>
        <p:spPr>
          <a:xfrm>
            <a:off x="111728" y="2260956"/>
            <a:ext cx="192305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E3138"/>
                </a:solidFill>
                <a:latin typeface="Calibri"/>
                <a:ea typeface="Calibri"/>
                <a:cs typeface="Calibri"/>
                <a:sym typeface="Calibri"/>
              </a:rPr>
              <a:t>Incompatible</a:t>
            </a:r>
            <a:endParaRPr sz="2500" b="1" dirty="0">
              <a:solidFill>
                <a:srgbClr val="FE3138"/>
              </a:solidFill>
              <a:latin typeface="Calibri"/>
              <a:ea typeface="Calibri"/>
              <a:cs typeface="Calibri"/>
              <a:sym typeface="Calibri"/>
            </a:endParaRPr>
          </a:p>
        </p:txBody>
      </p:sp>
      <p:sp>
        <p:nvSpPr>
          <p:cNvPr id="516" name="Google Shape;516;p69"/>
          <p:cNvSpPr txBox="1"/>
          <p:nvPr/>
        </p:nvSpPr>
        <p:spPr>
          <a:xfrm>
            <a:off x="-178630" y="4220288"/>
            <a:ext cx="4902108" cy="478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Identical</a:t>
            </a:r>
            <a:r>
              <a:rPr lang="en" sz="2800" dirty="0">
                <a:solidFill>
                  <a:srgbClr val="262626"/>
                </a:solidFill>
                <a:latin typeface="Calibri"/>
                <a:ea typeface="Calibri"/>
                <a:cs typeface="Calibri"/>
                <a:sym typeface="Calibri"/>
              </a:rPr>
              <a:t>: 25.61%</a:t>
            </a:r>
            <a:endParaRPr sz="28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Incompatible</a:t>
            </a:r>
            <a:r>
              <a:rPr lang="en" sz="2800" dirty="0">
                <a:solidFill>
                  <a:srgbClr val="262626"/>
                </a:solidFill>
                <a:latin typeface="Calibri"/>
                <a:ea typeface="Calibri"/>
                <a:cs typeface="Calibri"/>
                <a:sym typeface="Calibri"/>
              </a:rPr>
              <a:t>: 0.24%</a:t>
            </a:r>
            <a:endParaRPr sz="2800" dirty="0">
              <a:solidFill>
                <a:srgbClr val="26262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p:bldP spid="514" grpId="0"/>
      <p:bldP spid="5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Future Directions</a:t>
            </a:r>
            <a:endParaRPr sz="5000"/>
          </a:p>
        </p:txBody>
      </p:sp>
      <p:sp>
        <p:nvSpPr>
          <p:cNvPr id="522" name="Google Shape;522;p70"/>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rmAutofit fontScale="90000"/>
          </a:bodyPr>
          <a:lstStyle/>
          <a:p>
            <a:pPr marL="0" lvl="0" indent="0" algn="l" rtl="0">
              <a:spcBef>
                <a:spcPts val="0"/>
              </a:spcBef>
              <a:spcAft>
                <a:spcPts val="0"/>
              </a:spcAft>
              <a:buNone/>
            </a:pPr>
            <a:r>
              <a:rPr lang="en"/>
              <a:t>Future Direction on PTM - Overview</a:t>
            </a:r>
            <a:endParaRPr/>
          </a:p>
        </p:txBody>
      </p:sp>
      <p:sp>
        <p:nvSpPr>
          <p:cNvPr id="528" name="Google Shape;528;p71"/>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18</a:t>
            </a:fld>
            <a:endParaRPr/>
          </a:p>
        </p:txBody>
      </p:sp>
      <p:pic>
        <p:nvPicPr>
          <p:cNvPr id="529" name="Google Shape;529;p71"/>
          <p:cNvPicPr preferRelativeResize="0"/>
          <p:nvPr/>
        </p:nvPicPr>
        <p:blipFill rotWithShape="1">
          <a:blip r:embed="rId3">
            <a:alphaModFix/>
          </a:blip>
          <a:srcRect/>
          <a:stretch/>
        </p:blipFill>
        <p:spPr>
          <a:xfrm>
            <a:off x="1027549" y="1193808"/>
            <a:ext cx="4761801" cy="3903200"/>
          </a:xfrm>
          <a:prstGeom prst="rect">
            <a:avLst/>
          </a:prstGeom>
          <a:noFill/>
          <a:ln>
            <a:noFill/>
          </a:ln>
        </p:spPr>
      </p:pic>
      <p:sp>
        <p:nvSpPr>
          <p:cNvPr id="530" name="Google Shape;530;p71"/>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Integration</a:t>
            </a:r>
            <a:endParaRPr sz="2500" dirty="0">
              <a:solidFill>
                <a:srgbClr val="262626"/>
              </a:solidFill>
              <a:latin typeface="Calibri"/>
              <a:ea typeface="Calibri"/>
              <a:cs typeface="Calibri"/>
              <a:sym typeface="Calibri"/>
            </a:endParaRPr>
          </a:p>
          <a:p>
            <a:pPr marL="0" lvl="0" indent="0" algn="l" rtl="0">
              <a:spcBef>
                <a:spcPts val="0"/>
              </a:spcBef>
              <a:spcAft>
                <a:spcPts val="0"/>
              </a:spcAft>
              <a:buNone/>
            </a:pPr>
            <a:endParaRPr sz="2500" dirty="0">
              <a:solidFill>
                <a:srgbClr val="262626"/>
              </a:solidFill>
              <a:latin typeface="Calibri"/>
              <a:ea typeface="Calibri"/>
              <a:cs typeface="Calibri"/>
              <a:sym typeface="Calibri"/>
            </a:endParaRPr>
          </a:p>
        </p:txBody>
      </p:sp>
      <p:sp>
        <p:nvSpPr>
          <p:cNvPr id="531" name="Google Shape;531;p71"/>
          <p:cNvSpPr txBox="1"/>
          <p:nvPr/>
        </p:nvSpPr>
        <p:spPr>
          <a:xfrm>
            <a:off x="277150" y="597100"/>
            <a:ext cx="732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We proposed </a:t>
            </a:r>
            <a:r>
              <a:rPr lang="en" sz="2500" b="1" u="sng">
                <a:solidFill>
                  <a:srgbClr val="262626"/>
                </a:solidFill>
                <a:latin typeface="Calibri"/>
                <a:ea typeface="Calibri"/>
                <a:cs typeface="Calibri"/>
                <a:sym typeface="Calibri"/>
              </a:rPr>
              <a:t>15</a:t>
            </a:r>
            <a:r>
              <a:rPr lang="en" sz="2500">
                <a:solidFill>
                  <a:srgbClr val="262626"/>
                </a:solidFill>
                <a:latin typeface="Calibri"/>
                <a:ea typeface="Calibri"/>
                <a:cs typeface="Calibri"/>
                <a:sym typeface="Calibri"/>
              </a:rPr>
              <a:t> future directions in the paper:</a:t>
            </a:r>
            <a:endParaRPr/>
          </a:p>
        </p:txBody>
      </p:sp>
      <p:sp>
        <p:nvSpPr>
          <p:cNvPr id="532" name="Google Shape;532;p71"/>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33" name="Google Shape;533;p71"/>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34" name="Google Shape;534;p71"/>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5" name="Google Shape;535;p71"/>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6" name="Google Shape;536;p71"/>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rmAutofit fontScale="90000"/>
          </a:bodyPr>
          <a:lstStyle/>
          <a:p>
            <a:pPr marL="0" lvl="0" indent="0" algn="l" rtl="0">
              <a:spcBef>
                <a:spcPts val="0"/>
              </a:spcBef>
              <a:spcAft>
                <a:spcPts val="0"/>
              </a:spcAft>
              <a:buNone/>
            </a:pPr>
            <a:r>
              <a:rPr lang="en"/>
              <a:t>Future Direction on PTM - Examples</a:t>
            </a:r>
            <a:endParaRPr/>
          </a:p>
        </p:txBody>
      </p:sp>
      <p:sp>
        <p:nvSpPr>
          <p:cNvPr id="542" name="Google Shape;542;p72"/>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19</a:t>
            </a:fld>
            <a:endParaRPr/>
          </a:p>
        </p:txBody>
      </p:sp>
      <p:sp>
        <p:nvSpPr>
          <p:cNvPr id="543" name="Google Shape;543;p72"/>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Integration</a:t>
            </a:r>
            <a:endParaRPr sz="2500">
              <a:solidFill>
                <a:srgbClr val="262626"/>
              </a:solidFill>
              <a:latin typeface="Calibri"/>
              <a:ea typeface="Calibri"/>
              <a:cs typeface="Calibri"/>
              <a:sym typeface="Calibri"/>
            </a:endParaRPr>
          </a:p>
          <a:p>
            <a:pPr marL="0" lvl="0" indent="0" algn="l" rtl="0">
              <a:spcBef>
                <a:spcPts val="0"/>
              </a:spcBef>
              <a:spcAft>
                <a:spcPts val="0"/>
              </a:spcAft>
              <a:buNone/>
            </a:pPr>
            <a:endParaRPr sz="2500">
              <a:solidFill>
                <a:srgbClr val="262626"/>
              </a:solidFill>
              <a:latin typeface="Calibri"/>
              <a:ea typeface="Calibri"/>
              <a:cs typeface="Calibri"/>
              <a:sym typeface="Calibri"/>
            </a:endParaRPr>
          </a:p>
        </p:txBody>
      </p:sp>
      <p:sp>
        <p:nvSpPr>
          <p:cNvPr id="545" name="Google Shape;545;p72"/>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46" name="Google Shape;546;p72"/>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50" name="Google Shape;550;p72"/>
          <p:cNvSpPr txBox="1"/>
          <p:nvPr/>
        </p:nvSpPr>
        <p:spPr>
          <a:xfrm>
            <a:off x="607675" y="1430990"/>
            <a:ext cx="4699821"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Factors of PTM </a:t>
            </a:r>
            <a:r>
              <a:rPr lang="en" sz="2000" i="1" dirty="0">
                <a:solidFill>
                  <a:srgbClr val="262626"/>
                </a:solidFill>
                <a:latin typeface="Calibri"/>
                <a:ea typeface="Calibri"/>
                <a:cs typeface="Calibri"/>
                <a:sym typeface="Calibri"/>
              </a:rPr>
              <a:t>popularity </a:t>
            </a:r>
            <a:r>
              <a:rPr lang="en" sz="2000" dirty="0">
                <a:solidFill>
                  <a:srgbClr val="262626"/>
                </a:solidFill>
                <a:latin typeface="Calibri"/>
                <a:ea typeface="Calibri"/>
                <a:cs typeface="Calibri"/>
                <a:sym typeface="Calibri"/>
              </a:rPr>
              <a:t>and </a:t>
            </a:r>
            <a:r>
              <a:rPr lang="en" sz="2000" i="1" dirty="0">
                <a:solidFill>
                  <a:srgbClr val="262626"/>
                </a:solidFill>
                <a:latin typeface="Calibri"/>
                <a:ea typeface="Calibri"/>
                <a:cs typeface="Calibri"/>
                <a:sym typeface="Calibri"/>
              </a:rPr>
              <a:t>quality</a:t>
            </a:r>
            <a:endParaRPr sz="2000" i="1"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naming conventions</a:t>
            </a:r>
            <a:endParaRPr sz="2000" i="1" dirty="0">
              <a:solidFill>
                <a:srgbClr val="262626"/>
              </a:solidFill>
              <a:latin typeface="Calibri"/>
              <a:ea typeface="Calibri"/>
              <a:cs typeface="Calibri"/>
              <a:sym typeface="Calibri"/>
            </a:endParaRPr>
          </a:p>
        </p:txBody>
      </p:sp>
      <p:sp>
        <p:nvSpPr>
          <p:cNvPr id="551" name="Google Shape;551;p72"/>
          <p:cNvSpPr txBox="1"/>
          <p:nvPr/>
        </p:nvSpPr>
        <p:spPr>
          <a:xfrm>
            <a:off x="607675" y="2711688"/>
            <a:ext cx="4492325"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Evolution </a:t>
            </a:r>
            <a:r>
              <a:rPr lang="en" sz="2000" dirty="0">
                <a:solidFill>
                  <a:srgbClr val="262626"/>
                </a:solidFill>
                <a:latin typeface="Calibri"/>
                <a:ea typeface="Calibri"/>
                <a:cs typeface="Calibri"/>
                <a:sym typeface="Calibri"/>
              </a:rPr>
              <a:t>of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reuse patterns</a:t>
            </a:r>
            <a:endParaRPr sz="2000" i="1" dirty="0">
              <a:solidFill>
                <a:srgbClr val="262626"/>
              </a:solidFill>
              <a:latin typeface="Calibri"/>
              <a:ea typeface="Calibri"/>
              <a:cs typeface="Calibri"/>
              <a:sym typeface="Calibri"/>
            </a:endParaRPr>
          </a:p>
        </p:txBody>
      </p:sp>
      <p:sp>
        <p:nvSpPr>
          <p:cNvPr id="552" name="Google Shape;552;p72"/>
          <p:cNvSpPr txBox="1"/>
          <p:nvPr/>
        </p:nvSpPr>
        <p:spPr>
          <a:xfrm>
            <a:off x="607675" y="3882578"/>
            <a:ext cx="4605296"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Testing </a:t>
            </a:r>
            <a:r>
              <a:rPr lang="en" sz="2000" dirty="0">
                <a:solidFill>
                  <a:srgbClr val="262626"/>
                </a:solidFill>
                <a:latin typeface="Calibri"/>
                <a:ea typeface="Calibri"/>
                <a:cs typeface="Calibri"/>
                <a:sym typeface="Calibri"/>
              </a:rPr>
              <a:t>practices for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Effective signature </a:t>
            </a:r>
            <a:r>
              <a:rPr lang="en" sz="2000" dirty="0">
                <a:solidFill>
                  <a:srgbClr val="262626"/>
                </a:solidFill>
                <a:latin typeface="Calibri"/>
                <a:ea typeface="Calibri"/>
                <a:cs typeface="Calibri"/>
                <a:sym typeface="Calibri"/>
              </a:rPr>
              <a:t>for PTM</a:t>
            </a:r>
            <a:endParaRPr sz="2000" dirty="0">
              <a:solidFill>
                <a:srgbClr val="262626"/>
              </a:solidFill>
              <a:latin typeface="Calibri"/>
              <a:ea typeface="Calibri"/>
              <a:cs typeface="Calibri"/>
              <a:sym typeface="Calibri"/>
            </a:endParaRPr>
          </a:p>
        </p:txBody>
      </p:sp>
      <p:sp>
        <p:nvSpPr>
          <p:cNvPr id="14" name="Google Shape;534;p71">
            <a:extLst>
              <a:ext uri="{FF2B5EF4-FFF2-40B4-BE49-F238E27FC236}">
                <a16:creationId xmlns:a16="http://schemas.microsoft.com/office/drawing/2014/main" id="{4C1D2CE2-5D26-8F4A-8645-4414CA2BCAD0}"/>
              </a:ext>
            </a:extLst>
          </p:cNvPr>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 name="Google Shape;535;p71">
            <a:extLst>
              <a:ext uri="{FF2B5EF4-FFF2-40B4-BE49-F238E27FC236}">
                <a16:creationId xmlns:a16="http://schemas.microsoft.com/office/drawing/2014/main" id="{18AC7A36-E68C-8A49-BF90-DF6CA5E33532}"/>
              </a:ext>
            </a:extLst>
          </p:cNvPr>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 name="Google Shape;536;p71">
            <a:extLst>
              <a:ext uri="{FF2B5EF4-FFF2-40B4-BE49-F238E27FC236}">
                <a16:creationId xmlns:a16="http://schemas.microsoft.com/office/drawing/2014/main" id="{7AACA0C4-A699-B841-95E4-DB9F69296FDA}"/>
              </a:ext>
            </a:extLst>
          </p:cNvPr>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Contributions</a:t>
            </a:r>
            <a:endParaRPr/>
          </a:p>
        </p:txBody>
      </p:sp>
      <p:sp>
        <p:nvSpPr>
          <p:cNvPr id="352" name="Google Shape;352;p51"/>
          <p:cNvSpPr txBox="1"/>
          <p:nvPr/>
        </p:nvSpPr>
        <p:spPr>
          <a:xfrm>
            <a:off x="346175" y="795000"/>
            <a:ext cx="8451600" cy="3777404"/>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 SQL database including 281K </a:t>
            </a:r>
            <a:r>
              <a:rPr lang="en" sz="2600" b="1" dirty="0">
                <a:solidFill>
                  <a:schemeClr val="dk1"/>
                </a:solidFill>
                <a:latin typeface="Calibri"/>
                <a:ea typeface="Calibri"/>
                <a:cs typeface="Calibri"/>
                <a:sym typeface="Calibri"/>
              </a:rPr>
              <a:t>PTM</a:t>
            </a:r>
            <a:r>
              <a:rPr lang="en" sz="2600" dirty="0">
                <a:solidFill>
                  <a:schemeClr val="dk1"/>
                </a:solidFill>
                <a:latin typeface="Calibri"/>
                <a:ea typeface="Calibri"/>
                <a:cs typeface="Calibri"/>
                <a:sym typeface="Calibri"/>
              </a:rPr>
              <a:t> packages and 28K </a:t>
            </a:r>
            <a:r>
              <a:rPr lang="en" sz="2600" b="1" dirty="0">
                <a:solidFill>
                  <a:schemeClr val="dk1"/>
                </a:solidFill>
                <a:latin typeface="Calibri"/>
                <a:ea typeface="Calibri"/>
                <a:cs typeface="Calibri"/>
                <a:sym typeface="Calibri"/>
              </a:rPr>
              <a:t>downstream GitHub</a:t>
            </a:r>
            <a:r>
              <a:rPr lang="en" sz="2600" dirty="0">
                <a:solidFill>
                  <a:schemeClr val="dk1"/>
                </a:solidFill>
                <a:latin typeface="Calibri"/>
                <a:ea typeface="Calibri"/>
                <a:cs typeface="Calibri"/>
                <a:sym typeface="Calibri"/>
              </a:rPr>
              <a:t> repositories.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Extract </a:t>
            </a:r>
            <a:r>
              <a:rPr lang="en" sz="2600" b="1" dirty="0">
                <a:solidFill>
                  <a:schemeClr val="dk1"/>
                </a:solidFill>
                <a:latin typeface="Calibri"/>
                <a:ea typeface="Calibri"/>
                <a:cs typeface="Calibri"/>
                <a:sym typeface="Calibri"/>
              </a:rPr>
              <a:t>unstructured</a:t>
            </a:r>
            <a:r>
              <a:rPr lang="en" sz="2600" dirty="0">
                <a:solidFill>
                  <a:schemeClr val="dk1"/>
                </a:solidFill>
                <a:latin typeface="Calibri"/>
                <a:ea typeface="Calibri"/>
                <a:cs typeface="Calibri"/>
                <a:sym typeface="Calibri"/>
              </a:rPr>
              <a:t> metadata by </a:t>
            </a:r>
            <a:r>
              <a:rPr lang="en" sz="2600" b="1" dirty="0">
                <a:solidFill>
                  <a:schemeClr val="dk1"/>
                </a:solidFill>
                <a:latin typeface="Calibri"/>
                <a:ea typeface="Calibri"/>
                <a:cs typeface="Calibri"/>
                <a:sym typeface="Calibri"/>
              </a:rPr>
              <a:t>LLM-based</a:t>
            </a:r>
            <a:r>
              <a:rPr lang="en" sz="2600" dirty="0">
                <a:solidFill>
                  <a:schemeClr val="dk1"/>
                </a:solidFill>
                <a:latin typeface="Calibri"/>
                <a:ea typeface="Calibri"/>
                <a:cs typeface="Calibri"/>
                <a:sym typeface="Calibri"/>
              </a:rPr>
              <a:t> tool</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Provide the </a:t>
            </a:r>
            <a:r>
              <a:rPr lang="en" sz="2600" b="1" dirty="0">
                <a:solidFill>
                  <a:schemeClr val="dk1"/>
                </a:solidFill>
                <a:latin typeface="Calibri"/>
                <a:ea typeface="Calibri"/>
                <a:cs typeface="Calibri"/>
                <a:sym typeface="Calibri"/>
              </a:rPr>
              <a:t>first summary statistics</a:t>
            </a:r>
            <a:r>
              <a:rPr lang="en" sz="2600" dirty="0">
                <a:solidFill>
                  <a:schemeClr val="dk1"/>
                </a:solidFill>
                <a:latin typeface="Calibri"/>
                <a:ea typeface="Calibri"/>
                <a:cs typeface="Calibri"/>
                <a:sym typeface="Calibri"/>
              </a:rPr>
              <a:t> of PTM supply chain</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Assess PTM </a:t>
            </a:r>
            <a:r>
              <a:rPr lang="en" sz="2600" b="1" dirty="0">
                <a:solidFill>
                  <a:schemeClr val="dk1"/>
                </a:solidFill>
                <a:latin typeface="Calibri"/>
                <a:ea typeface="Calibri"/>
                <a:cs typeface="Calibri"/>
                <a:sym typeface="Calibri"/>
              </a:rPr>
              <a:t>license compatibility</a:t>
            </a:r>
            <a:r>
              <a:rPr lang="en" sz="2600" dirty="0">
                <a:solidFill>
                  <a:schemeClr val="dk1"/>
                </a:solidFill>
                <a:latin typeface="Calibri"/>
                <a:ea typeface="Calibri"/>
                <a:cs typeface="Calibri"/>
                <a:sym typeface="Calibri"/>
              </a:rPr>
              <a:t> with downstream GitHub repositories</a:t>
            </a:r>
            <a:endParaRPr sz="26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endParaRPr sz="1600" dirty="0"/>
          </a:p>
        </p:txBody>
      </p:sp>
      <p:sp>
        <p:nvSpPr>
          <p:cNvPr id="353" name="Google Shape;353;p51"/>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54" name="Google Shape;354;p51"/>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dirty="0"/>
              <a:t>Summary</a:t>
            </a:r>
            <a:endParaRPr sz="5000" dirty="0"/>
          </a:p>
        </p:txBody>
      </p:sp>
      <p:sp>
        <p:nvSpPr>
          <p:cNvPr id="558" name="Google Shape;558;p7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body" idx="4294967295"/>
          </p:nvPr>
        </p:nvSpPr>
        <p:spPr>
          <a:xfrm>
            <a:off x="293100" y="3749445"/>
            <a:ext cx="8557800" cy="1321200"/>
          </a:xfrm>
          <a:prstGeom prst="rect">
            <a:avLst/>
          </a:prstGeom>
        </p:spPr>
        <p:txBody>
          <a:bodyPr spcFirstLastPara="1" wrap="square" lIns="91425" tIns="45700" rIns="91425" bIns="45700" anchor="t" anchorCtr="0">
            <a:noAutofit/>
          </a:bodyPr>
          <a:lstStyle/>
          <a:p>
            <a:pPr marL="457200" lvl="1" indent="0" algn="ctr" rtl="0">
              <a:lnSpc>
                <a:spcPct val="150000"/>
              </a:lnSpc>
              <a:spcBef>
                <a:spcPts val="0"/>
              </a:spcBef>
              <a:spcAft>
                <a:spcPts val="0"/>
              </a:spcAft>
              <a:buClr>
                <a:schemeClr val="dk1"/>
              </a:buClr>
              <a:buFont typeface="Arial"/>
              <a:buNone/>
            </a:pPr>
            <a:r>
              <a:rPr lang="en" sz="2800" b="1" dirty="0">
                <a:solidFill>
                  <a:schemeClr val="dk1"/>
                </a:solidFill>
              </a:rPr>
              <a:t>A good idea using LLM to build dataset that we are offering to ground further scientific studies on…</a:t>
            </a:r>
            <a:endParaRPr sz="2800" dirty="0">
              <a:solidFill>
                <a:schemeClr val="dk1"/>
              </a:solidFill>
              <a:latin typeface="Arial"/>
              <a:ea typeface="Arial"/>
              <a:cs typeface="Arial"/>
              <a:sym typeface="Arial"/>
            </a:endParaRPr>
          </a:p>
          <a:p>
            <a:pPr marL="0" lvl="0" indent="0" algn="l" rtl="0">
              <a:spcBef>
                <a:spcPts val="750"/>
              </a:spcBef>
              <a:spcAft>
                <a:spcPts val="0"/>
              </a:spcAft>
              <a:buNone/>
            </a:pPr>
            <a:endParaRPr sz="2800" dirty="0"/>
          </a:p>
        </p:txBody>
      </p:sp>
      <p:sp>
        <p:nvSpPr>
          <p:cNvPr id="421" name="Google Shape;421;p5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21</a:t>
            </a:fld>
            <a:endParaRPr/>
          </a:p>
        </p:txBody>
      </p:sp>
      <p:sp>
        <p:nvSpPr>
          <p:cNvPr id="422" name="Google Shape;422;p58"/>
          <p:cNvSpPr txBox="1">
            <a:spLocks noGrp="1"/>
          </p:cNvSpPr>
          <p:nvPr>
            <p:ph type="body" idx="4294967295"/>
          </p:nvPr>
        </p:nvSpPr>
        <p:spPr>
          <a:xfrm>
            <a:off x="514775" y="674080"/>
            <a:ext cx="8557800" cy="6267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750"/>
              </a:spcBef>
              <a:spcAft>
                <a:spcPts val="0"/>
              </a:spcAft>
              <a:buNone/>
            </a:pPr>
            <a:r>
              <a:rPr lang="en" sz="3200" dirty="0">
                <a:solidFill>
                  <a:schemeClr val="dk1"/>
                </a:solidFill>
              </a:rPr>
              <a:t>Missing </a:t>
            </a:r>
            <a:r>
              <a:rPr lang="en" sz="3200" i="1" u="sng" dirty="0" err="1">
                <a:solidFill>
                  <a:schemeClr val="dk1"/>
                </a:solidFill>
              </a:rPr>
              <a:t>queryable</a:t>
            </a:r>
            <a:r>
              <a:rPr lang="en" sz="3200" dirty="0">
                <a:solidFill>
                  <a:schemeClr val="dk1"/>
                </a:solidFill>
              </a:rPr>
              <a:t> attribute/metadata</a:t>
            </a:r>
            <a:endParaRPr sz="1600" dirty="0"/>
          </a:p>
        </p:txBody>
      </p:sp>
      <p:cxnSp>
        <p:nvCxnSpPr>
          <p:cNvPr id="423" name="Google Shape;423;p58"/>
          <p:cNvCxnSpPr>
            <a:cxnSpLocks/>
          </p:cNvCxnSpPr>
          <p:nvPr/>
        </p:nvCxnSpPr>
        <p:spPr>
          <a:xfrm>
            <a:off x="4689775" y="1986854"/>
            <a:ext cx="0" cy="1789394"/>
          </a:xfrm>
          <a:prstGeom prst="straightConnector1">
            <a:avLst/>
          </a:prstGeom>
          <a:noFill/>
          <a:ln w="127000" cap="flat" cmpd="sng">
            <a:solidFill>
              <a:srgbClr val="4A86E8"/>
            </a:solidFill>
            <a:prstDash val="solid"/>
            <a:round/>
            <a:headEnd type="none" w="med" len="med"/>
            <a:tailEnd type="triangle" w="med" len="med"/>
          </a:ln>
        </p:spPr>
      </p:cxnSp>
      <p:sp>
        <p:nvSpPr>
          <p:cNvPr id="424" name="Google Shape;424;p58"/>
          <p:cNvSpPr txBox="1">
            <a:spLocks noGrp="1"/>
          </p:cNvSpPr>
          <p:nvPr>
            <p:ph type="body" idx="4294967295"/>
          </p:nvPr>
        </p:nvSpPr>
        <p:spPr>
          <a:xfrm>
            <a:off x="586200" y="1226436"/>
            <a:ext cx="8557800" cy="626700"/>
          </a:xfrm>
          <a:prstGeom prst="rect">
            <a:avLst/>
          </a:prstGeom>
        </p:spPr>
        <p:txBody>
          <a:bodyPr spcFirstLastPara="1" wrap="square" lIns="91425" tIns="45700" rIns="91425" bIns="45700" anchor="t" anchorCtr="0">
            <a:normAutofit/>
          </a:bodyPr>
          <a:lstStyle/>
          <a:p>
            <a:pPr marL="0" lvl="0" indent="0" algn="ctr" rtl="0">
              <a:spcBef>
                <a:spcPts val="750"/>
              </a:spcBef>
              <a:spcAft>
                <a:spcPts val="0"/>
              </a:spcAft>
              <a:buNone/>
            </a:pPr>
            <a:r>
              <a:rPr lang="en" sz="2800" dirty="0">
                <a:solidFill>
                  <a:schemeClr val="dk1"/>
                </a:solidFill>
              </a:rPr>
              <a:t>But we have </a:t>
            </a:r>
            <a:r>
              <a:rPr lang="en" sz="2800" i="1" u="sng" dirty="0">
                <a:solidFill>
                  <a:schemeClr val="dk1"/>
                </a:solidFill>
              </a:rPr>
              <a:t>non-standardized</a:t>
            </a:r>
            <a:r>
              <a:rPr lang="en" sz="2800" dirty="0">
                <a:solidFill>
                  <a:schemeClr val="dk1"/>
                </a:solidFill>
              </a:rPr>
              <a:t> data from model cards…</a:t>
            </a:r>
            <a:endParaRPr sz="1600" dirty="0"/>
          </a:p>
        </p:txBody>
      </p:sp>
      <p:sp>
        <p:nvSpPr>
          <p:cNvPr id="7" name="Google Shape;564;p74">
            <a:extLst>
              <a:ext uri="{FF2B5EF4-FFF2-40B4-BE49-F238E27FC236}">
                <a16:creationId xmlns:a16="http://schemas.microsoft.com/office/drawing/2014/main" id="{3800A2A4-AD12-CD40-ACD7-90E27AD33416}"/>
              </a:ext>
            </a:extLst>
          </p:cNvPr>
          <p:cNvSpPr txBox="1"/>
          <p:nvPr/>
        </p:nvSpPr>
        <p:spPr>
          <a:xfrm>
            <a:off x="2473350" y="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rgbClr val="262626"/>
                </a:solidFill>
                <a:latin typeface="Calibri"/>
                <a:ea typeface="Calibri"/>
                <a:cs typeface="Calibri"/>
                <a:sym typeface="Calibri"/>
              </a:rPr>
              <a:t>Thinking…</a:t>
            </a:r>
            <a:endParaRPr sz="4000" b="1" dirty="0">
              <a:solidFill>
                <a:srgbClr val="262626"/>
              </a:solidFill>
              <a:latin typeface="Calibri"/>
              <a:ea typeface="Calibri"/>
              <a:cs typeface="Calibri"/>
              <a:sym typeface="Calibri"/>
            </a:endParaRPr>
          </a:p>
        </p:txBody>
      </p:sp>
      <p:pic>
        <p:nvPicPr>
          <p:cNvPr id="3074" name="Picture 2" descr="Critical Thinking">
            <a:extLst>
              <a:ext uri="{FF2B5EF4-FFF2-40B4-BE49-F238E27FC236}">
                <a16:creationId xmlns:a16="http://schemas.microsoft.com/office/drawing/2014/main" id="{13A6862C-ED31-524A-8980-EBD9FFDDA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49" y="1986854"/>
            <a:ext cx="1029865" cy="186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1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75" descr="About · GitHub"/>
          <p:cNvPicPr preferRelativeResize="0"/>
          <p:nvPr/>
        </p:nvPicPr>
        <p:blipFill rotWithShape="1">
          <a:blip r:embed="rId3">
            <a:alphaModFix/>
          </a:blip>
          <a:srcRect l="22397" r="23106"/>
          <a:stretch/>
        </p:blipFill>
        <p:spPr>
          <a:xfrm>
            <a:off x="927038" y="3970299"/>
            <a:ext cx="551103" cy="530915"/>
          </a:xfrm>
          <a:prstGeom prst="rect">
            <a:avLst/>
          </a:prstGeom>
          <a:noFill/>
          <a:ln>
            <a:noFill/>
          </a:ln>
        </p:spPr>
      </p:pic>
      <p:sp>
        <p:nvSpPr>
          <p:cNvPr id="572" name="Google Shape;572;p75"/>
          <p:cNvSpPr txBox="1"/>
          <p:nvPr/>
        </p:nvSpPr>
        <p:spPr>
          <a:xfrm>
            <a:off x="2805142" y="0"/>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4800" b="1" dirty="0">
                <a:solidFill>
                  <a:srgbClr val="262626"/>
                </a:solidFill>
                <a:latin typeface="Calibri"/>
                <a:ea typeface="Calibri"/>
                <a:cs typeface="Calibri"/>
                <a:sym typeface="Calibri"/>
              </a:rPr>
              <a:t>In summary…</a:t>
            </a:r>
            <a:endParaRPr sz="4800" b="1"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73" name="Google Shape;573;p75"/>
          <p:cNvSpPr txBox="1"/>
          <p:nvPr/>
        </p:nvSpPr>
        <p:spPr>
          <a:xfrm>
            <a:off x="-290419" y="528952"/>
            <a:ext cx="9679984" cy="301617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1200"/>
              </a:spcAft>
              <a:buNone/>
            </a:pPr>
            <a:r>
              <a:rPr lang="en-US" sz="2400" i="0" u="none" strike="noStrike" cap="none" dirty="0">
                <a:solidFill>
                  <a:srgbClr val="000000"/>
                </a:solidFill>
                <a:latin typeface="Calibri"/>
                <a:ea typeface="Calibri"/>
                <a:cs typeface="Calibri"/>
                <a:sym typeface="Calibri"/>
              </a:rPr>
              <a:t>PTM reuse is an emerging form of software reuse</a:t>
            </a:r>
          </a:p>
          <a:p>
            <a:pPr marL="457200" marR="0" lvl="1" indent="0" algn="ctr" rtl="0">
              <a:lnSpc>
                <a:spcPct val="150000"/>
              </a:lnSpc>
              <a:spcBef>
                <a:spcPts val="0"/>
              </a:spcBef>
              <a:spcAft>
                <a:spcPts val="1200"/>
              </a:spcAft>
              <a:buNone/>
            </a:pPr>
            <a:r>
              <a:rPr lang="en-US" sz="2400" i="0" u="none" strike="noStrike" cap="none" dirty="0">
                <a:solidFill>
                  <a:srgbClr val="000000"/>
                </a:solidFill>
                <a:latin typeface="Calibri"/>
                <a:ea typeface="Calibri"/>
                <a:cs typeface="Calibri"/>
                <a:sym typeface="Calibri"/>
              </a:rPr>
              <a:t>with novel characteristics</a:t>
            </a:r>
          </a:p>
          <a:p>
            <a:pPr marL="457200" marR="0" lvl="1" indent="0" algn="ctr" rtl="0">
              <a:lnSpc>
                <a:spcPct val="150000"/>
              </a:lnSpc>
              <a:spcBef>
                <a:spcPts val="0"/>
              </a:spcBef>
              <a:spcAft>
                <a:spcPts val="1200"/>
              </a:spcAft>
              <a:buNone/>
            </a:pPr>
            <a:r>
              <a:rPr lang="en-US" sz="2400" i="0" u="none" strike="noStrike" cap="none" dirty="0">
                <a:solidFill>
                  <a:srgbClr val="000000"/>
                </a:solidFill>
                <a:latin typeface="Calibri"/>
                <a:ea typeface="Calibri"/>
                <a:cs typeface="Calibri"/>
                <a:sym typeface="Calibri"/>
              </a:rPr>
              <a:t>We have only scratched the surface of PTM reuse</a:t>
            </a:r>
          </a:p>
          <a:p>
            <a:pPr marL="457200" marR="0" lvl="1" indent="0" algn="ctr" rtl="0">
              <a:lnSpc>
                <a:spcPct val="150000"/>
              </a:lnSpc>
              <a:spcBef>
                <a:spcPts val="0"/>
              </a:spcBef>
              <a:spcAft>
                <a:spcPts val="1200"/>
              </a:spcAft>
              <a:buNone/>
            </a:pPr>
            <a:endParaRPr sz="2800" i="0" u="none" strike="noStrike" cap="none" dirty="0">
              <a:solidFill>
                <a:schemeClr val="dk1"/>
              </a:solidFill>
              <a:latin typeface="Calibri"/>
              <a:ea typeface="Calibri"/>
              <a:cs typeface="Calibri"/>
              <a:sym typeface="Calibri"/>
            </a:endParaRPr>
          </a:p>
        </p:txBody>
      </p:sp>
      <p:sp>
        <p:nvSpPr>
          <p:cNvPr id="574" name="Google Shape;574;p75"/>
          <p:cNvSpPr txBox="1"/>
          <p:nvPr/>
        </p:nvSpPr>
        <p:spPr>
          <a:xfrm>
            <a:off x="2462675" y="4409245"/>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dirty="0">
                <a:solidFill>
                  <a:schemeClr val="dk1"/>
                </a:solidFill>
                <a:latin typeface="Calibri"/>
                <a:ea typeface="Calibri"/>
                <a:cs typeface="Calibri"/>
                <a:sym typeface="Calibri"/>
              </a:rPr>
              <a:t>Contact</a:t>
            </a:r>
            <a:r>
              <a:rPr lang="en" sz="1500" dirty="0">
                <a:solidFill>
                  <a:schemeClr val="dk1"/>
                </a:solidFill>
                <a:latin typeface="Calibri"/>
                <a:ea typeface="Calibri"/>
                <a:cs typeface="Calibri"/>
                <a:sym typeface="Calibri"/>
              </a:rPr>
              <a:t>: </a:t>
            </a:r>
            <a:r>
              <a:rPr lang="en" sz="15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500" b="1" dirty="0">
                <a:solidFill>
                  <a:schemeClr val="dk1"/>
                </a:solidFill>
                <a:latin typeface="Calibri"/>
                <a:ea typeface="Calibri"/>
                <a:cs typeface="Calibri"/>
                <a:sym typeface="Calibri"/>
              </a:rPr>
              <a:t>Website</a:t>
            </a:r>
            <a:r>
              <a:rPr lang="en" sz="1500" dirty="0">
                <a:solidFill>
                  <a:schemeClr val="dk1"/>
                </a:solidFill>
                <a:latin typeface="Calibri"/>
                <a:ea typeface="Calibri"/>
                <a:cs typeface="Calibri"/>
                <a:sym typeface="Calibri"/>
              </a:rPr>
              <a:t>: </a:t>
            </a:r>
            <a:r>
              <a:rPr lang="en" sz="1500" dirty="0" err="1">
                <a:solidFill>
                  <a:schemeClr val="dk1"/>
                </a:solidFill>
                <a:latin typeface="Calibri"/>
                <a:ea typeface="Calibri"/>
                <a:cs typeface="Calibri"/>
                <a:sym typeface="Calibri"/>
              </a:rPr>
              <a:t>wenxin-jiang.github.io</a:t>
            </a:r>
            <a:endParaRPr sz="1500" dirty="0">
              <a:solidFill>
                <a:schemeClr val="dk1"/>
              </a:solidFill>
              <a:latin typeface="Calibri"/>
              <a:ea typeface="Calibri"/>
              <a:cs typeface="Calibri"/>
              <a:sym typeface="Calibri"/>
            </a:endParaRPr>
          </a:p>
        </p:txBody>
      </p:sp>
      <p:sp>
        <p:nvSpPr>
          <p:cNvPr id="575" name="Google Shape;575;p75"/>
          <p:cNvSpPr txBox="1"/>
          <p:nvPr/>
        </p:nvSpPr>
        <p:spPr>
          <a:xfrm>
            <a:off x="142350" y="4573588"/>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https://github.com/PurdueDualityLab/</a:t>
            </a:r>
            <a:r>
              <a:rPr lang="en" sz="1200">
                <a:solidFill>
                  <a:schemeClr val="dk1"/>
                </a:solidFill>
              </a:rPr>
              <a:t>PeaTMOSS</a:t>
            </a:r>
            <a:r>
              <a:rPr lang="en" sz="1200">
                <a:solidFill>
                  <a:schemeClr val="dk1"/>
                </a:solidFill>
                <a:latin typeface="Arial"/>
                <a:ea typeface="Arial"/>
                <a:cs typeface="Arial"/>
                <a:sym typeface="Arial"/>
              </a:rPr>
              <a:t>-Artifact</a:t>
            </a:r>
            <a:endParaRPr sz="1200">
              <a:solidFill>
                <a:schemeClr val="dk1"/>
              </a:solidFill>
              <a:latin typeface="Calibri"/>
              <a:ea typeface="Calibri"/>
              <a:cs typeface="Calibri"/>
              <a:sym typeface="Calibri"/>
            </a:endParaRPr>
          </a:p>
        </p:txBody>
      </p:sp>
      <p:sp>
        <p:nvSpPr>
          <p:cNvPr id="576" name="Google Shape;576;p7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3" name="TextBox 12">
            <a:extLst>
              <a:ext uri="{FF2B5EF4-FFF2-40B4-BE49-F238E27FC236}">
                <a16:creationId xmlns:a16="http://schemas.microsoft.com/office/drawing/2014/main" id="{BA8509C9-847E-B34E-A963-02ECA57000E9}"/>
              </a:ext>
            </a:extLst>
          </p:cNvPr>
          <p:cNvSpPr txBox="1"/>
          <p:nvPr/>
        </p:nvSpPr>
        <p:spPr>
          <a:xfrm>
            <a:off x="-290419" y="2948133"/>
            <a:ext cx="6724170" cy="710259"/>
          </a:xfrm>
          <a:prstGeom prst="rect">
            <a:avLst/>
          </a:prstGeom>
          <a:noFill/>
        </p:spPr>
        <p:txBody>
          <a:bodyPr wrap="square">
            <a:spAutoFit/>
          </a:bodyPr>
          <a:lstStyle/>
          <a:p>
            <a:pPr marL="457200" lvl="1" indent="0" algn="ctr" rtl="0">
              <a:lnSpc>
                <a:spcPct val="150000"/>
              </a:lnSpc>
              <a:spcBef>
                <a:spcPts val="0"/>
              </a:spcBef>
              <a:spcAft>
                <a:spcPts val="1200"/>
              </a:spcAft>
              <a:buClr>
                <a:schemeClr val="dk1"/>
              </a:buClr>
              <a:buFont typeface="Arial"/>
              <a:buNone/>
            </a:pPr>
            <a:r>
              <a:rPr lang="en-US" sz="3000" b="1" i="1" u="sng" dirty="0">
                <a:solidFill>
                  <a:schemeClr val="dk1"/>
                </a:solidFill>
                <a:latin typeface="Calibri"/>
                <a:ea typeface="Calibri"/>
                <a:cs typeface="Calibri"/>
                <a:sym typeface="Calibri"/>
              </a:rPr>
              <a:t>Let’s research more on PTM packages!           </a:t>
            </a:r>
            <a:endParaRPr lang="en-US" sz="3000" dirty="0"/>
          </a:p>
        </p:txBody>
      </p:sp>
      <p:grpSp>
        <p:nvGrpSpPr>
          <p:cNvPr id="7" name="Group 6">
            <a:extLst>
              <a:ext uri="{FF2B5EF4-FFF2-40B4-BE49-F238E27FC236}">
                <a16:creationId xmlns:a16="http://schemas.microsoft.com/office/drawing/2014/main" id="{35B2FE67-BF37-6F4C-9A20-F3F21FCA72D3}"/>
              </a:ext>
            </a:extLst>
          </p:cNvPr>
          <p:cNvGrpSpPr/>
          <p:nvPr/>
        </p:nvGrpSpPr>
        <p:grpSpPr>
          <a:xfrm>
            <a:off x="6355606" y="2456046"/>
            <a:ext cx="2788394" cy="2293805"/>
            <a:chOff x="6355605" y="2571750"/>
            <a:chExt cx="2788394" cy="2293805"/>
          </a:xfrm>
        </p:grpSpPr>
        <p:pic>
          <p:nvPicPr>
            <p:cNvPr id="3" name="Picture 2" descr="A qr code on a white background&#10;&#10;Description automatically generated">
              <a:extLst>
                <a:ext uri="{FF2B5EF4-FFF2-40B4-BE49-F238E27FC236}">
                  <a16:creationId xmlns:a16="http://schemas.microsoft.com/office/drawing/2014/main" id="{C80D5B79-FB6A-DD45-AFAA-1D36F0BD998A}"/>
                </a:ext>
              </a:extLst>
            </p:cNvPr>
            <p:cNvPicPr>
              <a:picLocks noChangeAspect="1"/>
            </p:cNvPicPr>
            <p:nvPr/>
          </p:nvPicPr>
          <p:blipFill>
            <a:blip r:embed="rId5"/>
            <a:stretch>
              <a:fillRect/>
            </a:stretch>
          </p:blipFill>
          <p:spPr>
            <a:xfrm>
              <a:off x="7134185" y="2571750"/>
              <a:ext cx="1557161" cy="1557161"/>
            </a:xfrm>
            <a:prstGeom prst="rect">
              <a:avLst/>
            </a:prstGeom>
          </p:spPr>
        </p:pic>
        <p:sp>
          <p:nvSpPr>
            <p:cNvPr id="11" name="TextBox 10">
              <a:extLst>
                <a:ext uri="{FF2B5EF4-FFF2-40B4-BE49-F238E27FC236}">
                  <a16:creationId xmlns:a16="http://schemas.microsoft.com/office/drawing/2014/main" id="{0C484082-7550-7248-B860-A2850742189D}"/>
                </a:ext>
              </a:extLst>
            </p:cNvPr>
            <p:cNvSpPr txBox="1"/>
            <p:nvPr/>
          </p:nvSpPr>
          <p:spPr>
            <a:xfrm>
              <a:off x="6472050" y="3853728"/>
              <a:ext cx="2671949" cy="464871"/>
            </a:xfrm>
            <a:prstGeom prst="rect">
              <a:avLst/>
            </a:prstGeom>
            <a:noFill/>
          </p:spPr>
          <p:txBody>
            <a:bodyPr wrap="square">
              <a:spAutoFit/>
            </a:bodyPr>
            <a:lstStyle/>
            <a:p>
              <a:pPr marL="457200" marR="0" lvl="1" indent="0" algn="ctr" rtl="0">
                <a:lnSpc>
                  <a:spcPct val="150000"/>
                </a:lnSpc>
                <a:spcBef>
                  <a:spcPts val="0"/>
                </a:spcBef>
                <a:spcAft>
                  <a:spcPts val="1200"/>
                </a:spcAft>
                <a:buNone/>
              </a:pPr>
              <a:r>
                <a:rPr lang="en-US" sz="1800" b="0" i="1" u="none" strike="noStrike" cap="none" dirty="0" err="1">
                  <a:solidFill>
                    <a:schemeClr val="dk1"/>
                  </a:solidFill>
                  <a:latin typeface="Calibri"/>
                  <a:ea typeface="Calibri"/>
                  <a:cs typeface="Calibri"/>
                  <a:sym typeface="Calibri"/>
                </a:rPr>
                <a:t>arxiv.org</a:t>
              </a:r>
              <a:r>
                <a:rPr lang="en-US" sz="1800" b="0" i="1" u="none" strike="noStrike" cap="none" dirty="0">
                  <a:solidFill>
                    <a:schemeClr val="dk1"/>
                  </a:solidFill>
                  <a:latin typeface="Calibri"/>
                  <a:ea typeface="Calibri"/>
                  <a:cs typeface="Calibri"/>
                  <a:sym typeface="Calibri"/>
                </a:rPr>
                <a:t>/2402.00699</a:t>
              </a:r>
            </a:p>
          </p:txBody>
        </p:sp>
        <p:pic>
          <p:nvPicPr>
            <p:cNvPr id="4098" name="Picture 2" descr="Logos - arXiv info">
              <a:extLst>
                <a:ext uri="{FF2B5EF4-FFF2-40B4-BE49-F238E27FC236}">
                  <a16:creationId xmlns:a16="http://schemas.microsoft.com/office/drawing/2014/main" id="{33EEC138-0DB6-0545-AB78-8F702A1EAEC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5605" y="3507577"/>
              <a:ext cx="977745" cy="135797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dirty="0"/>
              <a:t>Bonus Slides</a:t>
            </a:r>
            <a:endParaRPr sz="5000" dirty="0"/>
          </a:p>
        </p:txBody>
      </p:sp>
      <p:sp>
        <p:nvSpPr>
          <p:cNvPr id="558" name="Google Shape;558;p7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59183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Motivations</a:t>
            </a:r>
            <a:endParaRPr/>
          </a:p>
        </p:txBody>
      </p:sp>
      <p:sp>
        <p:nvSpPr>
          <p:cNvPr id="414" name="Google Shape;414;p57"/>
          <p:cNvSpPr txBox="1"/>
          <p:nvPr/>
        </p:nvSpPr>
        <p:spPr>
          <a:xfrm>
            <a:off x="346175" y="1472000"/>
            <a:ext cx="8451600" cy="2129700"/>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a:t>
            </a:r>
            <a:r>
              <a:rPr lang="en" sz="2600" dirty="0" err="1">
                <a:solidFill>
                  <a:schemeClr val="dk1"/>
                </a:solidFill>
                <a:latin typeface="Calibri"/>
                <a:ea typeface="Calibri"/>
                <a:cs typeface="Calibri"/>
                <a:sym typeface="Calibri"/>
              </a:rPr>
              <a:t>queryable</a:t>
            </a:r>
            <a:r>
              <a:rPr lang="en" sz="2600" dirty="0">
                <a:solidFill>
                  <a:schemeClr val="dk1"/>
                </a:solidFill>
                <a:latin typeface="Calibri"/>
                <a:ea typeface="Calibri"/>
                <a:cs typeface="Calibri"/>
                <a:sym typeface="Calibri"/>
              </a:rPr>
              <a:t>/standardized PTM metadata.</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The downstream part (GitHub) of PTM supply chain was missing in the existing datasets.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100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statistical analysis on PTM supply chain. </a:t>
            </a:r>
            <a:endParaRPr sz="2600" dirty="0">
              <a:solidFill>
                <a:schemeClr val="dk1"/>
              </a:solidFill>
              <a:latin typeface="Calibri"/>
              <a:ea typeface="Calibri"/>
              <a:cs typeface="Calibri"/>
              <a:sym typeface="Calibri"/>
            </a:endParaRPr>
          </a:p>
        </p:txBody>
      </p:sp>
      <p:sp>
        <p:nvSpPr>
          <p:cNvPr id="415" name="Google Shape;415;p5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145556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2800"/>
              <a:t>Automated standardization of data from model cards</a:t>
            </a:r>
            <a:endParaRPr sz="2800"/>
          </a:p>
        </p:txBody>
      </p:sp>
      <p:pic>
        <p:nvPicPr>
          <p:cNvPr id="484" name="Google Shape;484;p66"/>
          <p:cNvPicPr preferRelativeResize="0"/>
          <p:nvPr/>
        </p:nvPicPr>
        <p:blipFill rotWithShape="1">
          <a:blip r:embed="rId3">
            <a:alphaModFix/>
          </a:blip>
          <a:srcRect/>
          <a:stretch/>
        </p:blipFill>
        <p:spPr>
          <a:xfrm>
            <a:off x="0" y="675047"/>
            <a:ext cx="9143998" cy="2615632"/>
          </a:xfrm>
          <a:prstGeom prst="rect">
            <a:avLst/>
          </a:prstGeom>
          <a:noFill/>
          <a:ln>
            <a:noFill/>
          </a:ln>
        </p:spPr>
      </p:pic>
      <p:sp>
        <p:nvSpPr>
          <p:cNvPr id="485" name="Google Shape;485;p66"/>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25</a:t>
            </a:fld>
            <a:endParaRPr/>
          </a:p>
        </p:txBody>
      </p:sp>
      <p:pic>
        <p:nvPicPr>
          <p:cNvPr id="486" name="Google Shape;486;p66"/>
          <p:cNvPicPr preferRelativeResize="0"/>
          <p:nvPr/>
        </p:nvPicPr>
        <p:blipFill>
          <a:blip r:embed="rId4">
            <a:alphaModFix/>
          </a:blip>
          <a:stretch>
            <a:fillRect/>
          </a:stretch>
        </p:blipFill>
        <p:spPr>
          <a:xfrm>
            <a:off x="3792850" y="623347"/>
            <a:ext cx="4807462" cy="4271378"/>
          </a:xfrm>
          <a:prstGeom prst="rect">
            <a:avLst/>
          </a:prstGeom>
          <a:noFill/>
          <a:ln>
            <a:noFill/>
          </a:ln>
        </p:spPr>
      </p:pic>
    </p:spTree>
    <p:extLst>
      <p:ext uri="{BB962C8B-B14F-4D97-AF65-F5344CB8AC3E}">
        <p14:creationId xmlns:p14="http://schemas.microsoft.com/office/powerpoint/2010/main" val="425204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Attributes Captured</a:t>
            </a:r>
            <a:endParaRPr sz="3000"/>
          </a:p>
        </p:txBody>
      </p:sp>
      <p:pic>
        <p:nvPicPr>
          <p:cNvPr id="477" name="Google Shape;477;p65"/>
          <p:cNvPicPr preferRelativeResize="0"/>
          <p:nvPr/>
        </p:nvPicPr>
        <p:blipFill rotWithShape="1">
          <a:blip r:embed="rId3">
            <a:alphaModFix/>
          </a:blip>
          <a:srcRect/>
          <a:stretch/>
        </p:blipFill>
        <p:spPr>
          <a:xfrm>
            <a:off x="1506324" y="676180"/>
            <a:ext cx="6814724" cy="4304050"/>
          </a:xfrm>
          <a:prstGeom prst="rect">
            <a:avLst/>
          </a:prstGeom>
          <a:noFill/>
          <a:ln>
            <a:noFill/>
          </a:ln>
        </p:spPr>
      </p:pic>
      <p:sp>
        <p:nvSpPr>
          <p:cNvPr id="478" name="Google Shape;478;p6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26</a:t>
            </a:fld>
            <a:endParaRPr/>
          </a:p>
        </p:txBody>
      </p:sp>
      <p:cxnSp>
        <p:nvCxnSpPr>
          <p:cNvPr id="5" name="Google Shape;423;p58">
            <a:extLst>
              <a:ext uri="{FF2B5EF4-FFF2-40B4-BE49-F238E27FC236}">
                <a16:creationId xmlns:a16="http://schemas.microsoft.com/office/drawing/2014/main" id="{B2D1E1A3-33BE-6949-A9A8-E873238AE385}"/>
              </a:ext>
            </a:extLst>
          </p:cNvPr>
          <p:cNvCxnSpPr>
            <a:cxnSpLocks/>
          </p:cNvCxnSpPr>
          <p:nvPr/>
        </p:nvCxnSpPr>
        <p:spPr>
          <a:xfrm>
            <a:off x="159026" y="4391620"/>
            <a:ext cx="1347298" cy="0"/>
          </a:xfrm>
          <a:prstGeom prst="straightConnector1">
            <a:avLst/>
          </a:prstGeom>
          <a:noFill/>
          <a:ln w="127000" cap="flat" cmpd="sng">
            <a:solidFill>
              <a:srgbClr val="C00000"/>
            </a:solidFill>
            <a:prstDash val="solid"/>
            <a:round/>
            <a:headEnd type="none" w="med" len="med"/>
            <a:tailEnd type="triangle" w="med" len="med"/>
          </a:ln>
        </p:spPr>
      </p:cxnSp>
    </p:spTree>
    <p:extLst>
      <p:ext uri="{BB962C8B-B14F-4D97-AF65-F5344CB8AC3E}">
        <p14:creationId xmlns:p14="http://schemas.microsoft.com/office/powerpoint/2010/main" val="21082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Statistics of PTM Supply Chain by Domains</a:t>
            </a:r>
            <a:endParaRPr sz="3000"/>
          </a:p>
        </p:txBody>
      </p:sp>
      <p:pic>
        <p:nvPicPr>
          <p:cNvPr id="492" name="Google Shape;492;p67"/>
          <p:cNvPicPr preferRelativeResize="0"/>
          <p:nvPr/>
        </p:nvPicPr>
        <p:blipFill>
          <a:blip r:embed="rId3">
            <a:alphaModFix/>
          </a:blip>
          <a:stretch>
            <a:fillRect/>
          </a:stretch>
        </p:blipFill>
        <p:spPr>
          <a:xfrm>
            <a:off x="277150" y="718997"/>
            <a:ext cx="4458788" cy="4271378"/>
          </a:xfrm>
          <a:prstGeom prst="rect">
            <a:avLst/>
          </a:prstGeom>
          <a:noFill/>
          <a:ln>
            <a:noFill/>
          </a:ln>
        </p:spPr>
      </p:pic>
      <p:sp>
        <p:nvSpPr>
          <p:cNvPr id="493" name="Google Shape;493;p6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27</a:t>
            </a:fld>
            <a:endParaRPr/>
          </a:p>
        </p:txBody>
      </p:sp>
      <p:sp>
        <p:nvSpPr>
          <p:cNvPr id="494" name="Google Shape;494;p67"/>
          <p:cNvSpPr txBox="1"/>
          <p:nvPr/>
        </p:nvSpPr>
        <p:spPr>
          <a:xfrm>
            <a:off x="4674825" y="899450"/>
            <a:ext cx="4165500" cy="255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500" u="sng">
                <a:solidFill>
                  <a:srgbClr val="262626"/>
                </a:solidFill>
                <a:latin typeface="Calibri"/>
                <a:ea typeface="Calibri"/>
                <a:cs typeface="Calibri"/>
                <a:sym typeface="Calibri"/>
              </a:rPr>
              <a:t>Dominant PTM domains:</a:t>
            </a:r>
            <a:endParaRPr sz="2500" u="sng">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Hugging Face</a:t>
            </a:r>
            <a:r>
              <a:rPr lang="en" sz="2500">
                <a:solidFill>
                  <a:srgbClr val="262626"/>
                </a:solidFill>
                <a:latin typeface="Calibri"/>
                <a:ea typeface="Calibri"/>
                <a:cs typeface="Calibri"/>
                <a:sym typeface="Calibri"/>
              </a:rPr>
              <a:t>:</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NLP: 60.3%</a:t>
            </a:r>
            <a:endParaRPr sz="2500">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Pytorch Hub</a:t>
            </a:r>
            <a:r>
              <a:rPr lang="en" sz="2500">
                <a:solidFill>
                  <a:srgbClr val="262626"/>
                </a:solidFill>
                <a:latin typeface="Calibri"/>
                <a:ea typeface="Calibri"/>
                <a:cs typeface="Calibri"/>
                <a:sym typeface="Calibri"/>
              </a:rPr>
              <a:t>: </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CV: 56.1%</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Audio: 27.6%</a:t>
            </a:r>
            <a:endParaRPr sz="2500">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02749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a:t>Statistics of PTM Supply Chain through Time</a:t>
            </a:r>
            <a:endParaRPr sz="3000"/>
          </a:p>
        </p:txBody>
      </p:sp>
      <p:pic>
        <p:nvPicPr>
          <p:cNvPr id="501" name="Google Shape;501;p68"/>
          <p:cNvPicPr preferRelativeResize="0"/>
          <p:nvPr/>
        </p:nvPicPr>
        <p:blipFill>
          <a:blip r:embed="rId3">
            <a:alphaModFix/>
          </a:blip>
          <a:stretch>
            <a:fillRect/>
          </a:stretch>
        </p:blipFill>
        <p:spPr>
          <a:xfrm>
            <a:off x="118753" y="726652"/>
            <a:ext cx="4694975" cy="3874950"/>
          </a:xfrm>
          <a:prstGeom prst="rect">
            <a:avLst/>
          </a:prstGeom>
          <a:noFill/>
          <a:ln>
            <a:noFill/>
          </a:ln>
        </p:spPr>
      </p:pic>
      <p:sp>
        <p:nvSpPr>
          <p:cNvPr id="502" name="Google Shape;502;p6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28</a:t>
            </a:fld>
            <a:endParaRPr/>
          </a:p>
        </p:txBody>
      </p:sp>
    </p:spTree>
    <p:extLst>
      <p:ext uri="{BB962C8B-B14F-4D97-AF65-F5344CB8AC3E}">
        <p14:creationId xmlns:p14="http://schemas.microsoft.com/office/powerpoint/2010/main" val="18950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4"/>
          <p:cNvSpPr txBox="1"/>
          <p:nvPr/>
        </p:nvSpPr>
        <p:spPr>
          <a:xfrm>
            <a:off x="161250" y="786901"/>
            <a:ext cx="8821500" cy="394050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PTM reuse is an emerging (emerged?) form of software reuse, with novel characteristics</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have only scratched the surface of PTM reuse</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sz="2500" dirty="0"/>
          </a:p>
        </p:txBody>
      </p:sp>
      <p:sp>
        <p:nvSpPr>
          <p:cNvPr id="564" name="Google Shape;564;p74"/>
          <p:cNvSpPr txBox="1"/>
          <p:nvPr/>
        </p:nvSpPr>
        <p:spPr>
          <a:xfrm>
            <a:off x="2473350" y="-13920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rgbClr val="262626"/>
                </a:solidFill>
                <a:latin typeface="Calibri"/>
                <a:ea typeface="Calibri"/>
                <a:cs typeface="Calibri"/>
                <a:sym typeface="Calibri"/>
              </a:rPr>
              <a:t>In closing…</a:t>
            </a:r>
            <a:endParaRPr sz="4000" b="1">
              <a:solidFill>
                <a:srgbClr val="262626"/>
              </a:solidFill>
              <a:latin typeface="Calibri"/>
              <a:ea typeface="Calibri"/>
              <a:cs typeface="Calibri"/>
              <a:sym typeface="Calibri"/>
            </a:endParaRPr>
          </a:p>
        </p:txBody>
      </p:sp>
      <p:sp>
        <p:nvSpPr>
          <p:cNvPr id="565" name="Google Shape;565;p74"/>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29</a:t>
            </a:fld>
            <a:endParaRPr/>
          </a:p>
        </p:txBody>
      </p:sp>
    </p:spTree>
    <p:extLst>
      <p:ext uri="{BB962C8B-B14F-4D97-AF65-F5344CB8AC3E}">
        <p14:creationId xmlns:p14="http://schemas.microsoft.com/office/powerpoint/2010/main" val="60318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Background and Motivation</a:t>
            </a:r>
            <a:endParaRPr sz="5000"/>
          </a:p>
        </p:txBody>
      </p:sp>
      <p:sp>
        <p:nvSpPr>
          <p:cNvPr id="360" name="Google Shape;360;p52"/>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sp>
        <p:nvSpPr>
          <p:cNvPr id="366" name="Google Shape;366;p5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4</a:t>
            </a:fld>
            <a:endParaRPr/>
          </a:p>
        </p:txBody>
      </p:sp>
      <p:pic>
        <p:nvPicPr>
          <p:cNvPr id="367" name="Google Shape;367;p53"/>
          <p:cNvPicPr preferRelativeResize="0"/>
          <p:nvPr/>
        </p:nvPicPr>
        <p:blipFill>
          <a:blip r:embed="rId3">
            <a:alphaModFix/>
          </a:blip>
          <a:stretch>
            <a:fillRect/>
          </a:stretch>
        </p:blipFill>
        <p:spPr>
          <a:xfrm>
            <a:off x="735983" y="2266428"/>
            <a:ext cx="1068820" cy="1068818"/>
          </a:xfrm>
          <a:prstGeom prst="rect">
            <a:avLst/>
          </a:prstGeom>
          <a:noFill/>
          <a:ln>
            <a:noFill/>
          </a:ln>
        </p:spPr>
      </p:pic>
      <p:pic>
        <p:nvPicPr>
          <p:cNvPr id="369" name="Google Shape;369;p53"/>
          <p:cNvPicPr preferRelativeResize="0"/>
          <p:nvPr/>
        </p:nvPicPr>
        <p:blipFill>
          <a:blip r:embed="rId4">
            <a:clrChange>
              <a:clrFrom>
                <a:srgbClr val="FFFFFF"/>
              </a:clrFrom>
              <a:clrTo>
                <a:srgbClr val="FFFFFF">
                  <a:alpha val="0"/>
                </a:srgbClr>
              </a:clrTo>
            </a:clrChange>
            <a:alphaModFix/>
          </a:blip>
          <a:stretch>
            <a:fillRect/>
          </a:stretch>
        </p:blipFill>
        <p:spPr>
          <a:xfrm>
            <a:off x="227043" y="3372592"/>
            <a:ext cx="2159870" cy="1209526"/>
          </a:xfrm>
          <a:prstGeom prst="rect">
            <a:avLst/>
          </a:prstGeom>
          <a:noFill/>
          <a:ln>
            <a:noFill/>
          </a:ln>
        </p:spPr>
      </p:pic>
      <p:pic>
        <p:nvPicPr>
          <p:cNvPr id="370" name="Google Shape;370;p53"/>
          <p:cNvPicPr preferRelativeResize="0"/>
          <p:nvPr/>
        </p:nvPicPr>
        <p:blipFill>
          <a:blip r:embed="rId5">
            <a:alphaModFix/>
          </a:blip>
          <a:stretch>
            <a:fillRect/>
          </a:stretch>
        </p:blipFill>
        <p:spPr>
          <a:xfrm>
            <a:off x="7497295" y="2862986"/>
            <a:ext cx="1090438" cy="908691"/>
          </a:xfrm>
          <a:prstGeom prst="rect">
            <a:avLst/>
          </a:prstGeom>
          <a:noFill/>
          <a:ln>
            <a:noFill/>
          </a:ln>
        </p:spPr>
      </p:pic>
      <p:pic>
        <p:nvPicPr>
          <p:cNvPr id="371" name="Google Shape;371;p53"/>
          <p:cNvPicPr preferRelativeResize="0"/>
          <p:nvPr/>
        </p:nvPicPr>
        <p:blipFill>
          <a:blip r:embed="rId6">
            <a:alphaModFix/>
          </a:blip>
          <a:stretch>
            <a:fillRect/>
          </a:stretch>
        </p:blipFill>
        <p:spPr>
          <a:xfrm>
            <a:off x="7605273" y="3808018"/>
            <a:ext cx="788436" cy="774100"/>
          </a:xfrm>
          <a:prstGeom prst="rect">
            <a:avLst/>
          </a:prstGeom>
          <a:noFill/>
          <a:ln>
            <a:noFill/>
          </a:ln>
        </p:spPr>
      </p:pic>
      <p:pic>
        <p:nvPicPr>
          <p:cNvPr id="372" name="Google Shape;372;p53"/>
          <p:cNvPicPr preferRelativeResize="0"/>
          <p:nvPr/>
        </p:nvPicPr>
        <p:blipFill>
          <a:blip r:embed="rId7">
            <a:alphaModFix/>
          </a:blip>
          <a:stretch>
            <a:fillRect/>
          </a:stretch>
        </p:blipFill>
        <p:spPr>
          <a:xfrm>
            <a:off x="2313743" y="2266428"/>
            <a:ext cx="4504399" cy="2327116"/>
          </a:xfrm>
          <a:prstGeom prst="rect">
            <a:avLst/>
          </a:prstGeom>
          <a:noFill/>
          <a:ln>
            <a:noFill/>
          </a:ln>
        </p:spPr>
      </p:pic>
      <p:sp>
        <p:nvSpPr>
          <p:cNvPr id="373" name="Google Shape;373;p53"/>
          <p:cNvSpPr txBox="1"/>
          <p:nvPr/>
        </p:nvSpPr>
        <p:spPr>
          <a:xfrm>
            <a:off x="0" y="4712400"/>
            <a:ext cx="848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 Jiang, Wenxin, et al. "An empirical study of pre-trained model reuse in the hugging face deep learning model registry." 2023 IEEE/ACM 45th International Conference on Software Engineering (ICSE). IEEE, 2023.</a:t>
            </a:r>
            <a:endParaRPr sz="800"/>
          </a:p>
        </p:txBody>
      </p:sp>
      <p:pic>
        <p:nvPicPr>
          <p:cNvPr id="12" name="Picture 11">
            <a:extLst>
              <a:ext uri="{FF2B5EF4-FFF2-40B4-BE49-F238E27FC236}">
                <a16:creationId xmlns:a16="http://schemas.microsoft.com/office/drawing/2014/main" id="{B645654A-582A-9A40-887F-A60E15C3ECCB}"/>
              </a:ext>
            </a:extLst>
          </p:cNvPr>
          <p:cNvPicPr>
            <a:picLocks noChangeAspect="1"/>
          </p:cNvPicPr>
          <p:nvPr/>
        </p:nvPicPr>
        <p:blipFill rotWithShape="1">
          <a:blip r:embed="rId8"/>
          <a:srcRect l="15149"/>
          <a:stretch/>
        </p:blipFill>
        <p:spPr>
          <a:xfrm>
            <a:off x="2565070" y="700658"/>
            <a:ext cx="4871462" cy="1547097"/>
          </a:xfrm>
          <a:prstGeom prst="rect">
            <a:avLst/>
          </a:prstGeom>
        </p:spPr>
      </p:pic>
      <p:sp>
        <p:nvSpPr>
          <p:cNvPr id="2" name="TextBox 1">
            <a:extLst>
              <a:ext uri="{FF2B5EF4-FFF2-40B4-BE49-F238E27FC236}">
                <a16:creationId xmlns:a16="http://schemas.microsoft.com/office/drawing/2014/main" id="{F830AA93-148A-BE47-953F-925940E7A56F}"/>
              </a:ext>
            </a:extLst>
          </p:cNvPr>
          <p:cNvSpPr txBox="1"/>
          <p:nvPr/>
        </p:nvSpPr>
        <p:spPr>
          <a:xfrm>
            <a:off x="1306978" y="1178348"/>
            <a:ext cx="1650930" cy="477054"/>
          </a:xfrm>
          <a:prstGeom prst="rect">
            <a:avLst/>
          </a:prstGeom>
          <a:noFill/>
        </p:spPr>
        <p:txBody>
          <a:bodyPr wrap="square" rtlCol="0">
            <a:spAutoFit/>
          </a:bodyPr>
          <a:lstStyle/>
          <a:p>
            <a:r>
              <a:rPr lang="en-US" sz="2500" dirty="0"/>
              <a:t>PTM = </a:t>
            </a:r>
          </a:p>
        </p:txBody>
      </p:sp>
      <p:pic>
        <p:nvPicPr>
          <p:cNvPr id="2050" name="Picture 2" descr="hub/docs/template.md at master · pytorch/hub · GitHub">
            <a:extLst>
              <a:ext uri="{FF2B5EF4-FFF2-40B4-BE49-F238E27FC236}">
                <a16:creationId xmlns:a16="http://schemas.microsoft.com/office/drawing/2014/main" id="{3B80DE28-3405-D34F-B601-61975D74B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410" y="2265615"/>
            <a:ext cx="620162" cy="620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sp>
        <p:nvSpPr>
          <p:cNvPr id="379" name="Google Shape;379;p54"/>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5</a:t>
            </a:fld>
            <a:endParaRPr/>
          </a:p>
        </p:txBody>
      </p:sp>
      <p:pic>
        <p:nvPicPr>
          <p:cNvPr id="380" name="Google Shape;380;p54"/>
          <p:cNvPicPr preferRelativeResize="0"/>
          <p:nvPr/>
        </p:nvPicPr>
        <p:blipFill>
          <a:blip r:embed="rId3">
            <a:alphaModFix/>
          </a:blip>
          <a:stretch>
            <a:fillRect/>
          </a:stretch>
        </p:blipFill>
        <p:spPr>
          <a:xfrm>
            <a:off x="70805" y="627301"/>
            <a:ext cx="8456586" cy="4352929"/>
          </a:xfrm>
          <a:prstGeom prst="rect">
            <a:avLst/>
          </a:prstGeom>
          <a:noFill/>
          <a:ln>
            <a:noFill/>
          </a:ln>
        </p:spPr>
      </p:pic>
      <p:pic>
        <p:nvPicPr>
          <p:cNvPr id="381" name="Google Shape;381;p54"/>
          <p:cNvPicPr preferRelativeResize="0"/>
          <p:nvPr/>
        </p:nvPicPr>
        <p:blipFill>
          <a:blip r:embed="rId4">
            <a:alphaModFix/>
          </a:blip>
          <a:stretch>
            <a:fillRect/>
          </a:stretch>
        </p:blipFill>
        <p:spPr>
          <a:xfrm>
            <a:off x="8052150" y="614900"/>
            <a:ext cx="592200" cy="592200"/>
          </a:xfrm>
          <a:prstGeom prst="rect">
            <a:avLst/>
          </a:prstGeom>
          <a:noFill/>
          <a:ln>
            <a:noFill/>
          </a:ln>
        </p:spPr>
      </p:pic>
      <p:sp>
        <p:nvSpPr>
          <p:cNvPr id="2" name="Rectangle 1">
            <a:extLst>
              <a:ext uri="{FF2B5EF4-FFF2-40B4-BE49-F238E27FC236}">
                <a16:creationId xmlns:a16="http://schemas.microsoft.com/office/drawing/2014/main" id="{02D9D96A-8776-9442-8275-026CC10D651A}"/>
              </a:ext>
            </a:extLst>
          </p:cNvPr>
          <p:cNvSpPr/>
          <p:nvPr/>
        </p:nvSpPr>
        <p:spPr>
          <a:xfrm>
            <a:off x="70805" y="744279"/>
            <a:ext cx="6819093" cy="31897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363E71-575E-3D49-9948-8CDD764550A4}"/>
              </a:ext>
            </a:extLst>
          </p:cNvPr>
          <p:cNvSpPr/>
          <p:nvPr/>
        </p:nvSpPr>
        <p:spPr>
          <a:xfrm>
            <a:off x="5114260" y="1481469"/>
            <a:ext cx="3395410" cy="4961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5BFCDC-C25E-924C-BE23-C9DEB871ECA6}"/>
              </a:ext>
            </a:extLst>
          </p:cNvPr>
          <p:cNvSpPr/>
          <p:nvPr/>
        </p:nvSpPr>
        <p:spPr>
          <a:xfrm>
            <a:off x="71124" y="1453116"/>
            <a:ext cx="4064941" cy="33900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2D7ED7-3B3A-B34D-8E54-C74EACBCDDEB}"/>
              </a:ext>
            </a:extLst>
          </p:cNvPr>
          <p:cNvSpPr/>
          <p:nvPr/>
        </p:nvSpPr>
        <p:spPr>
          <a:xfrm>
            <a:off x="5114260" y="1977656"/>
            <a:ext cx="3395410" cy="2742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1EFE06-4A31-1041-93CD-F8BCC882F8BF}"/>
              </a:ext>
            </a:extLst>
          </p:cNvPr>
          <p:cNvSpPr/>
          <p:nvPr/>
        </p:nvSpPr>
        <p:spPr>
          <a:xfrm>
            <a:off x="5079060" y="2395869"/>
            <a:ext cx="3448332" cy="217306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1" animBg="1"/>
      <p:bldP spid="9" grpId="2"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sp>
        <p:nvSpPr>
          <p:cNvPr id="379" name="Google Shape;379;p54"/>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6</a:t>
            </a:fld>
            <a:endParaRPr/>
          </a:p>
        </p:txBody>
      </p:sp>
      <p:pic>
        <p:nvPicPr>
          <p:cNvPr id="6" name="Google Shape;389;p55">
            <a:extLst>
              <a:ext uri="{FF2B5EF4-FFF2-40B4-BE49-F238E27FC236}">
                <a16:creationId xmlns:a16="http://schemas.microsoft.com/office/drawing/2014/main" id="{B983CA98-9A68-9D48-AC1F-4692885F46BB}"/>
              </a:ext>
            </a:extLst>
          </p:cNvPr>
          <p:cNvPicPr preferRelativeResize="0"/>
          <p:nvPr/>
        </p:nvPicPr>
        <p:blipFill>
          <a:blip r:embed="rId3">
            <a:alphaModFix/>
          </a:blip>
          <a:stretch>
            <a:fillRect/>
          </a:stretch>
        </p:blipFill>
        <p:spPr>
          <a:xfrm>
            <a:off x="1084521" y="1136130"/>
            <a:ext cx="7543472" cy="1349372"/>
          </a:xfrm>
          <a:prstGeom prst="rect">
            <a:avLst/>
          </a:prstGeom>
          <a:noFill/>
          <a:ln>
            <a:noFill/>
          </a:ln>
        </p:spPr>
      </p:pic>
      <p:pic>
        <p:nvPicPr>
          <p:cNvPr id="8" name="Google Shape;395;p55">
            <a:extLst>
              <a:ext uri="{FF2B5EF4-FFF2-40B4-BE49-F238E27FC236}">
                <a16:creationId xmlns:a16="http://schemas.microsoft.com/office/drawing/2014/main" id="{20E66A35-0E1F-E743-BBD8-972B26BCC1F4}"/>
              </a:ext>
            </a:extLst>
          </p:cNvPr>
          <p:cNvPicPr preferRelativeResize="0"/>
          <p:nvPr/>
        </p:nvPicPr>
        <p:blipFill>
          <a:blip r:embed="rId4">
            <a:alphaModFix/>
          </a:blip>
          <a:stretch>
            <a:fillRect/>
          </a:stretch>
        </p:blipFill>
        <p:spPr>
          <a:xfrm>
            <a:off x="277148" y="1366534"/>
            <a:ext cx="807373" cy="807373"/>
          </a:xfrm>
          <a:prstGeom prst="rect">
            <a:avLst/>
          </a:prstGeom>
          <a:noFill/>
          <a:ln>
            <a:noFill/>
          </a:ln>
        </p:spPr>
      </p:pic>
      <p:pic>
        <p:nvPicPr>
          <p:cNvPr id="9" name="Google Shape;396;p55">
            <a:extLst>
              <a:ext uri="{FF2B5EF4-FFF2-40B4-BE49-F238E27FC236}">
                <a16:creationId xmlns:a16="http://schemas.microsoft.com/office/drawing/2014/main" id="{FA955E51-E259-4D45-A03B-E4187342AE96}"/>
              </a:ext>
            </a:extLst>
          </p:cNvPr>
          <p:cNvPicPr preferRelativeResize="0"/>
          <p:nvPr/>
        </p:nvPicPr>
        <p:blipFill>
          <a:blip r:embed="rId5">
            <a:alphaModFix/>
          </a:blip>
          <a:stretch>
            <a:fillRect/>
          </a:stretch>
        </p:blipFill>
        <p:spPr>
          <a:xfrm>
            <a:off x="405763" y="3216147"/>
            <a:ext cx="1025700" cy="1025700"/>
          </a:xfrm>
          <a:prstGeom prst="rect">
            <a:avLst/>
          </a:prstGeom>
          <a:noFill/>
          <a:ln>
            <a:noFill/>
          </a:ln>
        </p:spPr>
      </p:pic>
      <p:pic>
        <p:nvPicPr>
          <p:cNvPr id="10" name="Google Shape;394;p55">
            <a:extLst>
              <a:ext uri="{FF2B5EF4-FFF2-40B4-BE49-F238E27FC236}">
                <a16:creationId xmlns:a16="http://schemas.microsoft.com/office/drawing/2014/main" id="{660835AA-BF2A-A644-BA8F-E533223FE1FE}"/>
              </a:ext>
            </a:extLst>
          </p:cNvPr>
          <p:cNvPicPr preferRelativeResize="0"/>
          <p:nvPr/>
        </p:nvPicPr>
        <p:blipFill>
          <a:blip r:embed="rId6">
            <a:alphaModFix/>
          </a:blip>
          <a:stretch>
            <a:fillRect/>
          </a:stretch>
        </p:blipFill>
        <p:spPr>
          <a:xfrm>
            <a:off x="1431463" y="3054311"/>
            <a:ext cx="6281073" cy="1349372"/>
          </a:xfrm>
          <a:prstGeom prst="rect">
            <a:avLst/>
          </a:prstGeom>
          <a:noFill/>
          <a:ln>
            <a:noFill/>
          </a:ln>
        </p:spPr>
      </p:pic>
    </p:spTree>
    <p:extLst>
      <p:ext uri="{BB962C8B-B14F-4D97-AF65-F5344CB8AC3E}">
        <p14:creationId xmlns:p14="http://schemas.microsoft.com/office/powerpoint/2010/main" val="330714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PTM Supply Chain</a:t>
            </a:r>
            <a:endParaRPr sz="3000"/>
          </a:p>
        </p:txBody>
      </p:sp>
      <p:pic>
        <p:nvPicPr>
          <p:cNvPr id="387" name="Google Shape;387;p55"/>
          <p:cNvPicPr preferRelativeResize="0"/>
          <p:nvPr/>
        </p:nvPicPr>
        <p:blipFill>
          <a:blip r:embed="rId3">
            <a:alphaModFix/>
          </a:blip>
          <a:stretch>
            <a:fillRect/>
          </a:stretch>
        </p:blipFill>
        <p:spPr>
          <a:xfrm>
            <a:off x="1503444" y="629727"/>
            <a:ext cx="6137111" cy="2833328"/>
          </a:xfrm>
          <a:prstGeom prst="rect">
            <a:avLst/>
          </a:prstGeom>
          <a:noFill/>
          <a:ln>
            <a:noFill/>
          </a:ln>
        </p:spPr>
      </p:pic>
      <p:sp>
        <p:nvSpPr>
          <p:cNvPr id="393" name="Google Shape;393;p5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6" name="Google Shape;391;p55">
            <a:extLst>
              <a:ext uri="{FF2B5EF4-FFF2-40B4-BE49-F238E27FC236}">
                <a16:creationId xmlns:a16="http://schemas.microsoft.com/office/drawing/2014/main" id="{77E30DB8-A967-EE42-A525-8E9B383A3533}"/>
              </a:ext>
            </a:extLst>
          </p:cNvPr>
          <p:cNvSpPr txBox="1"/>
          <p:nvPr/>
        </p:nvSpPr>
        <p:spPr>
          <a:xfrm>
            <a:off x="277148" y="3097109"/>
            <a:ext cx="505314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262626"/>
                </a:solidFill>
                <a:latin typeface="Calibri"/>
                <a:ea typeface="Calibri"/>
                <a:cs typeface="Calibri"/>
                <a:sym typeface="Calibri"/>
              </a:rPr>
              <a:t>Popularity keeps increasing!</a:t>
            </a:r>
            <a:endParaRPr sz="2800" dirty="0">
              <a:solidFill>
                <a:srgbClr val="262626"/>
              </a:solidFill>
              <a:latin typeface="Calibri"/>
              <a:ea typeface="Calibri"/>
              <a:cs typeface="Calibri"/>
              <a:sym typeface="Calibri"/>
            </a:endParaRPr>
          </a:p>
        </p:txBody>
      </p:sp>
      <p:sp>
        <p:nvSpPr>
          <p:cNvPr id="17" name="Google Shape;391;p55">
            <a:extLst>
              <a:ext uri="{FF2B5EF4-FFF2-40B4-BE49-F238E27FC236}">
                <a16:creationId xmlns:a16="http://schemas.microsoft.com/office/drawing/2014/main" id="{912F3DCC-FF93-2649-8C5E-15B1C87896E6}"/>
              </a:ext>
            </a:extLst>
          </p:cNvPr>
          <p:cNvSpPr txBox="1"/>
          <p:nvPr/>
        </p:nvSpPr>
        <p:spPr>
          <a:xfrm>
            <a:off x="3700016" y="3729810"/>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2022</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124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269 Million</a:t>
            </a:r>
            <a:endParaRPr sz="2500" dirty="0">
              <a:solidFill>
                <a:srgbClr val="262626"/>
              </a:solidFill>
              <a:latin typeface="Calibri"/>
              <a:ea typeface="Calibri"/>
              <a:cs typeface="Calibri"/>
              <a:sym typeface="Calibri"/>
            </a:endParaRPr>
          </a:p>
        </p:txBody>
      </p:sp>
      <p:sp>
        <p:nvSpPr>
          <p:cNvPr id="18" name="Google Shape;391;p55">
            <a:extLst>
              <a:ext uri="{FF2B5EF4-FFF2-40B4-BE49-F238E27FC236}">
                <a16:creationId xmlns:a16="http://schemas.microsoft.com/office/drawing/2014/main" id="{24BE6396-D1A5-A54C-9279-CD37052AE6F6}"/>
              </a:ext>
            </a:extLst>
          </p:cNvPr>
          <p:cNvSpPr txBox="1"/>
          <p:nvPr/>
        </p:nvSpPr>
        <p:spPr>
          <a:xfrm>
            <a:off x="6396748" y="3729809"/>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2023</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282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587 Million</a:t>
            </a:r>
            <a:endParaRPr sz="2500" dirty="0">
              <a:solidFill>
                <a:srgbClr val="262626"/>
              </a:solidFill>
              <a:latin typeface="Calibri"/>
              <a:ea typeface="Calibri"/>
              <a:cs typeface="Calibri"/>
              <a:sym typeface="Calibri"/>
            </a:endParaRPr>
          </a:p>
        </p:txBody>
      </p:sp>
      <p:sp>
        <p:nvSpPr>
          <p:cNvPr id="19" name="Google Shape;391;p55">
            <a:extLst>
              <a:ext uri="{FF2B5EF4-FFF2-40B4-BE49-F238E27FC236}">
                <a16:creationId xmlns:a16="http://schemas.microsoft.com/office/drawing/2014/main" id="{1B38810F-8C6C-6346-88A2-A9937DFF262F}"/>
              </a:ext>
            </a:extLst>
          </p:cNvPr>
          <p:cNvSpPr txBox="1"/>
          <p:nvPr/>
        </p:nvSpPr>
        <p:spPr>
          <a:xfrm>
            <a:off x="-134968" y="3730147"/>
            <a:ext cx="4037610"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solidFill>
                  <a:srgbClr val="262626"/>
                </a:solidFill>
                <a:latin typeface="Calibri"/>
                <a:ea typeface="Calibri"/>
                <a:cs typeface="Calibri"/>
                <a:sym typeface="Calibri"/>
              </a:rPr>
              <a:t>Time</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Packages</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Downloads (top 10%)</a:t>
            </a:r>
            <a:endParaRPr sz="2500" b="1" dirty="0">
              <a:solidFill>
                <a:srgbClr val="262626"/>
              </a:solidFill>
              <a:latin typeface="Calibri"/>
              <a:ea typeface="Calibri"/>
              <a:cs typeface="Calibri"/>
              <a:sym typeface="Calibri"/>
            </a:endParaRPr>
          </a:p>
        </p:txBody>
      </p:sp>
      <p:cxnSp>
        <p:nvCxnSpPr>
          <p:cNvPr id="20" name="Google Shape;423;p58">
            <a:extLst>
              <a:ext uri="{FF2B5EF4-FFF2-40B4-BE49-F238E27FC236}">
                <a16:creationId xmlns:a16="http://schemas.microsoft.com/office/drawing/2014/main" id="{640E6C47-1D16-FD4D-AB67-1A447C4CEFCD}"/>
              </a:ext>
            </a:extLst>
          </p:cNvPr>
          <p:cNvCxnSpPr>
            <a:cxnSpLocks/>
          </p:cNvCxnSpPr>
          <p:nvPr/>
        </p:nvCxnSpPr>
        <p:spPr>
          <a:xfrm>
            <a:off x="5557539" y="4362509"/>
            <a:ext cx="978473" cy="0"/>
          </a:xfrm>
          <a:prstGeom prst="straightConnector1">
            <a:avLst/>
          </a:prstGeom>
          <a:noFill/>
          <a:ln w="127000" cap="flat" cmpd="sng">
            <a:solidFill>
              <a:srgbClr val="4A86E8"/>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Existing Datasets</a:t>
            </a:r>
            <a:endParaRPr sz="3000" dirty="0"/>
          </a:p>
        </p:txBody>
      </p:sp>
      <p:pic>
        <p:nvPicPr>
          <p:cNvPr id="403" name="Google Shape;403;p56"/>
          <p:cNvPicPr preferRelativeResize="0"/>
          <p:nvPr/>
        </p:nvPicPr>
        <p:blipFill>
          <a:blip r:embed="rId3">
            <a:alphaModFix/>
          </a:blip>
          <a:stretch>
            <a:fillRect/>
          </a:stretch>
        </p:blipFill>
        <p:spPr>
          <a:xfrm>
            <a:off x="240154" y="1271300"/>
            <a:ext cx="3817818" cy="1714529"/>
          </a:xfrm>
          <a:prstGeom prst="rect">
            <a:avLst/>
          </a:prstGeom>
          <a:noFill/>
          <a:ln>
            <a:noFill/>
          </a:ln>
        </p:spPr>
      </p:pic>
      <p:sp>
        <p:nvSpPr>
          <p:cNvPr id="405" name="Google Shape;405;p56"/>
          <p:cNvSpPr txBox="1"/>
          <p:nvPr/>
        </p:nvSpPr>
        <p:spPr>
          <a:xfrm>
            <a:off x="-19441" y="506560"/>
            <a:ext cx="4077413" cy="95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err="1"/>
              <a:t>PTMTorrent</a:t>
            </a:r>
            <a:endParaRPr lang="en" sz="2500" dirty="0"/>
          </a:p>
          <a:p>
            <a:pPr marL="0" lvl="0" indent="0" algn="ctr" rtl="0">
              <a:spcBef>
                <a:spcPts val="0"/>
              </a:spcBef>
              <a:spcAft>
                <a:spcPts val="0"/>
              </a:spcAft>
              <a:buNone/>
            </a:pPr>
            <a:r>
              <a:rPr lang="en" sz="2000" dirty="0"/>
              <a:t>[Jiang et al. MSR’23]</a:t>
            </a:r>
            <a:endParaRPr sz="2000" dirty="0"/>
          </a:p>
        </p:txBody>
      </p:sp>
      <p:sp>
        <p:nvSpPr>
          <p:cNvPr id="406" name="Google Shape;406;p56"/>
          <p:cNvSpPr txBox="1"/>
          <p:nvPr/>
        </p:nvSpPr>
        <p:spPr>
          <a:xfrm>
            <a:off x="4849477" y="508703"/>
            <a:ext cx="3768160" cy="8771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err="1"/>
              <a:t>HFCommunity</a:t>
            </a:r>
            <a:endParaRPr lang="en" sz="2500" dirty="0"/>
          </a:p>
          <a:p>
            <a:pPr marL="0" lvl="0" indent="0" algn="ctr" rtl="0">
              <a:spcBef>
                <a:spcPts val="0"/>
              </a:spcBef>
              <a:spcAft>
                <a:spcPts val="0"/>
              </a:spcAft>
              <a:buNone/>
            </a:pPr>
            <a:r>
              <a:rPr lang="en" sz="2000" dirty="0"/>
              <a:t>[</a:t>
            </a:r>
            <a:r>
              <a:rPr lang="en" sz="2000" dirty="0" err="1"/>
              <a:t>Ait</a:t>
            </a:r>
            <a:r>
              <a:rPr lang="en" sz="2000" dirty="0"/>
              <a:t> et al. SANER’23]</a:t>
            </a:r>
            <a:endParaRPr sz="2000" dirty="0"/>
          </a:p>
        </p:txBody>
      </p:sp>
      <p:sp>
        <p:nvSpPr>
          <p:cNvPr id="407" name="Google Shape;407;p56"/>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8</a:t>
            </a:fld>
            <a:endParaRPr/>
          </a:p>
        </p:txBody>
      </p:sp>
      <p:pic>
        <p:nvPicPr>
          <p:cNvPr id="2" name="Picture 1">
            <a:extLst>
              <a:ext uri="{FF2B5EF4-FFF2-40B4-BE49-F238E27FC236}">
                <a16:creationId xmlns:a16="http://schemas.microsoft.com/office/drawing/2014/main" id="{8CDB0C91-2E39-4548-8E90-F631EE1812D5}"/>
              </a:ext>
            </a:extLst>
          </p:cNvPr>
          <p:cNvPicPr>
            <a:picLocks noChangeAspect="1"/>
          </p:cNvPicPr>
          <p:nvPr/>
        </p:nvPicPr>
        <p:blipFill>
          <a:blip r:embed="rId4"/>
          <a:stretch>
            <a:fillRect/>
          </a:stretch>
        </p:blipFill>
        <p:spPr>
          <a:xfrm>
            <a:off x="4909742" y="1343501"/>
            <a:ext cx="3817818" cy="1642328"/>
          </a:xfrm>
          <a:prstGeom prst="rect">
            <a:avLst/>
          </a:prstGeom>
        </p:spPr>
      </p:pic>
      <p:sp>
        <p:nvSpPr>
          <p:cNvPr id="3" name="TextBox 2">
            <a:extLst>
              <a:ext uri="{FF2B5EF4-FFF2-40B4-BE49-F238E27FC236}">
                <a16:creationId xmlns:a16="http://schemas.microsoft.com/office/drawing/2014/main" id="{D0DB13A2-7E0F-AD44-83B0-19B53DD881A8}"/>
              </a:ext>
            </a:extLst>
          </p:cNvPr>
          <p:cNvSpPr txBox="1"/>
          <p:nvPr/>
        </p:nvSpPr>
        <p:spPr>
          <a:xfrm>
            <a:off x="416440" y="2985829"/>
            <a:ext cx="8311120" cy="2246769"/>
          </a:xfrm>
          <a:prstGeom prst="rect">
            <a:avLst/>
          </a:prstGeom>
          <a:noFill/>
        </p:spPr>
        <p:txBody>
          <a:bodyPr wrap="square" rtlCol="0">
            <a:spAutoFit/>
          </a:bodyPr>
          <a:lstStyle/>
          <a:p>
            <a:pPr>
              <a:spcAft>
                <a:spcPts val="600"/>
              </a:spcAft>
            </a:pPr>
            <a:r>
              <a:rPr lang="en-US" sz="2000" b="1" dirty="0"/>
              <a:t>Gaps:</a:t>
            </a:r>
          </a:p>
          <a:p>
            <a:pPr marL="285750" indent="-285750">
              <a:spcAft>
                <a:spcPts val="600"/>
              </a:spcAft>
              <a:buFont typeface="Arial" panose="020B0604020202020204" pitchFamily="34" charset="0"/>
              <a:buChar char="•"/>
            </a:pPr>
            <a:r>
              <a:rPr lang="en-US" sz="2000" dirty="0">
                <a:sym typeface="Calibri"/>
              </a:rPr>
              <a:t>Lack of </a:t>
            </a:r>
            <a:r>
              <a:rPr lang="en-US" sz="2000" i="1" dirty="0" err="1">
                <a:sym typeface="Calibri"/>
              </a:rPr>
              <a:t>queryable</a:t>
            </a:r>
            <a:r>
              <a:rPr lang="en-US" sz="2000" i="1" dirty="0">
                <a:sym typeface="Calibri"/>
              </a:rPr>
              <a:t>/standardized </a:t>
            </a:r>
            <a:r>
              <a:rPr lang="en-US" sz="2000" dirty="0">
                <a:sym typeface="Calibri"/>
              </a:rPr>
              <a:t>PTM metadata across multiple hubs.</a:t>
            </a:r>
          </a:p>
          <a:p>
            <a:pPr marL="285750" indent="-285750">
              <a:spcAft>
                <a:spcPts val="600"/>
              </a:spcAft>
              <a:buFont typeface="Arial" panose="020B0604020202020204" pitchFamily="34" charset="0"/>
              <a:buChar char="•"/>
            </a:pPr>
            <a:r>
              <a:rPr lang="en-US" sz="2000" dirty="0">
                <a:sym typeface="Calibri"/>
              </a:rPr>
              <a:t>The </a:t>
            </a:r>
            <a:r>
              <a:rPr lang="en-US" sz="2000" i="1" dirty="0">
                <a:sym typeface="Calibri"/>
              </a:rPr>
              <a:t>downstream applications </a:t>
            </a:r>
            <a:r>
              <a:rPr lang="en-US" sz="2000" dirty="0">
                <a:sym typeface="Calibri"/>
              </a:rPr>
              <a:t>(GitHub) of PTM supply chain was missing in the existing datasets.</a:t>
            </a:r>
          </a:p>
          <a:p>
            <a:pPr marL="285750" indent="-285750">
              <a:spcAft>
                <a:spcPts val="600"/>
              </a:spcAft>
              <a:buFont typeface="Arial" panose="020B0604020202020204" pitchFamily="34" charset="0"/>
              <a:buChar char="•"/>
            </a:pPr>
            <a:r>
              <a:rPr lang="en-US" sz="2000" dirty="0">
                <a:sym typeface="Calibri"/>
              </a:rPr>
              <a:t>Lack of </a:t>
            </a:r>
            <a:r>
              <a:rPr lang="en-US" sz="2000" i="1" dirty="0">
                <a:sym typeface="Calibri"/>
              </a:rPr>
              <a:t>statistical analysis </a:t>
            </a:r>
            <a:r>
              <a:rPr lang="en-US" sz="2000" dirty="0">
                <a:sym typeface="Calibri"/>
              </a:rPr>
              <a:t>on PTM supply chain. </a:t>
            </a:r>
          </a:p>
          <a:p>
            <a:pPr marL="285750" indent="-285750">
              <a:spcAft>
                <a:spcPts val="600"/>
              </a:spcAft>
              <a:buFont typeface="Arial" panose="020B0604020202020204" pitchFamily="34" charset="0"/>
              <a:buChar char="•"/>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9"/>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PeaTMOSS Dataset</a:t>
            </a:r>
            <a:endParaRPr sz="5000"/>
          </a:p>
        </p:txBody>
      </p:sp>
      <p:sp>
        <p:nvSpPr>
          <p:cNvPr id="430" name="Google Shape;430;p59"/>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889</TotalTime>
  <Words>1572</Words>
  <Application>Microsoft Macintosh PowerPoint</Application>
  <PresentationFormat>On-screen Show (16:9)</PresentationFormat>
  <Paragraphs>226</Paragraphs>
  <Slides>29</Slides>
  <Notes>29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29</vt:i4>
      </vt:variant>
    </vt:vector>
  </HeadingPairs>
  <TitlesOfParts>
    <vt:vector size="36" baseType="lpstr">
      <vt:lpstr>Noto Sans Symbols</vt:lpstr>
      <vt:lpstr>Times</vt:lpstr>
      <vt:lpstr>Arial</vt:lpstr>
      <vt:lpstr>Calibri</vt:lpstr>
      <vt:lpstr>Simple Light</vt:lpstr>
      <vt:lpstr>Purdue1</vt:lpstr>
      <vt:lpstr>Purdue1</vt:lpstr>
      <vt:lpstr>PeaTMOSS: A Dataset and Initial Analysis of Pre-Trained Models in Open-Source Software</vt:lpstr>
      <vt:lpstr>Contributions</vt:lpstr>
      <vt:lpstr>Background and Motivation</vt:lpstr>
      <vt:lpstr>Pre-Trained Model (PTM) Package</vt:lpstr>
      <vt:lpstr>Pre-Trained Model (PTM) Package</vt:lpstr>
      <vt:lpstr>Example Usage of PTM Package</vt:lpstr>
      <vt:lpstr>PTM Supply Chain</vt:lpstr>
      <vt:lpstr>Existing Datasets</vt:lpstr>
      <vt:lpstr>PeaTMOSS Dataset</vt:lpstr>
      <vt:lpstr>Suppose you wanted to study or support PTM use…</vt:lpstr>
      <vt:lpstr>Database Schema - Overview</vt:lpstr>
      <vt:lpstr>Database Schema – Basic PTM Metadata</vt:lpstr>
      <vt:lpstr>Database Schema - GitHub Project Metadata</vt:lpstr>
      <vt:lpstr>Database Schema - Enhanced PTM Metadata</vt:lpstr>
      <vt:lpstr>Statistics of PTM Supply Chain through Time</vt:lpstr>
      <vt:lpstr>Mining PTM-Application License Compatibility</vt:lpstr>
      <vt:lpstr>Future Directions</vt:lpstr>
      <vt:lpstr>Future Direction on PTM - Overview</vt:lpstr>
      <vt:lpstr>Future Direction on PTM - Examples</vt:lpstr>
      <vt:lpstr>Summary</vt:lpstr>
      <vt:lpstr>PowerPoint Presentation</vt:lpstr>
      <vt:lpstr>PowerPoint Presentation</vt:lpstr>
      <vt:lpstr>Bonus Slides</vt:lpstr>
      <vt:lpstr>Motivations</vt:lpstr>
      <vt:lpstr>Automated standardization of data from model cards</vt:lpstr>
      <vt:lpstr>Attributes Captured</vt:lpstr>
      <vt:lpstr>Statistics of PTM Supply Chain by Domains</vt:lpstr>
      <vt:lpstr>Statistics of PTM Supply Chain through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PeaTMOSS: A Dataset and Initial Analysis of Pre-Trained Models in Open-Source Software</dc:title>
  <cp:lastModifiedBy>Jiang, Wenxin</cp:lastModifiedBy>
  <cp:revision>13</cp:revision>
  <dcterms:modified xsi:type="dcterms:W3CDTF">2024-04-15T07:18:41Z</dcterms:modified>
</cp:coreProperties>
</file>